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69" r:id="rId3"/>
    <p:sldId id="263" r:id="rId4"/>
    <p:sldId id="271" r:id="rId5"/>
    <p:sldId id="276" r:id="rId6"/>
    <p:sldId id="278" r:id="rId7"/>
    <p:sldId id="264" r:id="rId8"/>
    <p:sldId id="279" r:id="rId9"/>
    <p:sldId id="281" r:id="rId10"/>
    <p:sldId id="282" r:id="rId11"/>
    <p:sldId id="283" r:id="rId12"/>
    <p:sldId id="284" r:id="rId13"/>
    <p:sldId id="285" r:id="rId14"/>
    <p:sldId id="287" r:id="rId15"/>
    <p:sldId id="288" r:id="rId16"/>
    <p:sldId id="289" r:id="rId17"/>
    <p:sldId id="290" r:id="rId18"/>
    <p:sldId id="292" r:id="rId19"/>
    <p:sldId id="291" r:id="rId20"/>
    <p:sldId id="293" r:id="rId21"/>
    <p:sldId id="294" r:id="rId22"/>
    <p:sldId id="295" r:id="rId23"/>
    <p:sldId id="297" r:id="rId24"/>
    <p:sldId id="296" r:id="rId25"/>
    <p:sldId id="298" r:id="rId26"/>
    <p:sldId id="299" r:id="rId27"/>
    <p:sldId id="300" r:id="rId28"/>
    <p:sldId id="301" r:id="rId29"/>
    <p:sldId id="302" r:id="rId30"/>
    <p:sldId id="310" r:id="rId31"/>
    <p:sldId id="305" r:id="rId32"/>
    <p:sldId id="311" r:id="rId33"/>
    <p:sldId id="304" r:id="rId34"/>
    <p:sldId id="306" r:id="rId35"/>
    <p:sldId id="307" r:id="rId36"/>
    <p:sldId id="309" r:id="rId37"/>
    <p:sldId id="308" r:id="rId38"/>
    <p:sldId id="313" r:id="rId39"/>
    <p:sldId id="315" r:id="rId40"/>
    <p:sldId id="316" r:id="rId41"/>
    <p:sldId id="317" r:id="rId42"/>
    <p:sldId id="318" r:id="rId43"/>
    <p:sldId id="320" r:id="rId44"/>
    <p:sldId id="319" r:id="rId45"/>
    <p:sldId id="321" r:id="rId46"/>
    <p:sldId id="333" r:id="rId47"/>
    <p:sldId id="312" r:id="rId48"/>
    <p:sldId id="329" r:id="rId49"/>
    <p:sldId id="330" r:id="rId50"/>
    <p:sldId id="331" r:id="rId51"/>
    <p:sldId id="332" r:id="rId52"/>
    <p:sldId id="322" r:id="rId53"/>
    <p:sldId id="323" r:id="rId54"/>
    <p:sldId id="324" r:id="rId55"/>
    <p:sldId id="326" r:id="rId56"/>
    <p:sldId id="328" r:id="rId57"/>
    <p:sldId id="325" r:id="rId58"/>
    <p:sldId id="327" r:id="rId59"/>
    <p:sldId id="335" r:id="rId60"/>
    <p:sldId id="346" r:id="rId61"/>
    <p:sldId id="345" r:id="rId62"/>
    <p:sldId id="340" r:id="rId63"/>
    <p:sldId id="341" r:id="rId64"/>
    <p:sldId id="342" r:id="rId65"/>
    <p:sldId id="334" r:id="rId66"/>
    <p:sldId id="336" r:id="rId67"/>
    <p:sldId id="337" r:id="rId68"/>
    <p:sldId id="338" r:id="rId69"/>
    <p:sldId id="343" r:id="rId70"/>
    <p:sldId id="344" r:id="rId71"/>
    <p:sldId id="339" r:id="rId72"/>
    <p:sldId id="277" r:id="rId73"/>
    <p:sldId id="265" r:id="rId7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Urcuqui" initials="CU" lastIdx="1" clrIdx="0">
    <p:extLst>
      <p:ext uri="{19B8F6BF-5375-455C-9EA6-DF929625EA0E}">
        <p15:presenceInfo xmlns:p15="http://schemas.microsoft.com/office/powerpoint/2012/main" userId="4cb82a53f40ede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4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5T10:40:23.706" idx="1">
    <p:pos x="10" y="10"/>
    <p:text>Qué es la Psique:
La psique es el conjunto de las capacidades humanas de un individuo que abarca los procesos conscientes e inconscientes. La palabra psique es de origen griego “ψυχή” o “psyché” que significa “alma humana”.
Antiguamente, el término psique estaba relacionado con un tipo de energía o fuerza vital de un individuo que estaba unida al cuerpo en vida y, se separaba de este tras su muerte. Con el pasar del tiempo, el concepto se alejó de la filosofía y se acercó al área de la psicología, tal como fue descrito anteriormente.
En el área de las religiones, hay muchos teólogos que se han dedicado a este concepto como el caso de Santo Tomás de Aquino que sostiene que el alma es la parte esencial del ser humano y, por ende, es lo que hace que un ser humano se distingue del otro.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9771D-871E-44E4-AA0A-AD673C5744C3}" type="datetimeFigureOut">
              <a:rPr lang="es-CO" smtClean="0"/>
              <a:t>25/09/2017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9977B-5A33-4428-A91D-A4FED04AB67B}" type="slidenum">
              <a:rPr lang="es-CO" smtClean="0"/>
              <a:t>‹Nº›</a:t>
            </a:fld>
            <a:endParaRPr lang="es-CO"/>
          </a:p>
        </p:txBody>
      </p:sp>
    </p:spTree>
    <p:extLst>
      <p:ext uri="{BB962C8B-B14F-4D97-AF65-F5344CB8AC3E}">
        <p14:creationId xmlns:p14="http://schemas.microsoft.com/office/powerpoint/2010/main" val="186774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D56A38-8AF9-4474-AB99-F282E2900231}" type="datetime1">
              <a:rPr lang="es-CO" smtClean="0"/>
              <a:t>25/09/2017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95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EB29F937-091A-44C0-85B6-4E4120F9E169}" type="datetime1">
              <a:rPr lang="es-CO" smtClean="0"/>
              <a:t>25/09/2017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327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9974EDF-9F37-4538-845F-44C54E437C5C}" type="datetime1">
              <a:rPr lang="es-CO" smtClean="0"/>
              <a:t>25/09/2017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7352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1EAB086-0955-4506-98BF-51B70324519F}" type="datetime1">
              <a:rPr lang="es-CO" smtClean="0"/>
              <a:t>25/09/2017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04008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342B7FF-807F-431D-85B2-806AE4A68A98}" type="datetime1">
              <a:rPr lang="es-CO" smtClean="0"/>
              <a:t>25/09/2017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83870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F463E7B-8779-4847-BB6C-42B776E82F77}" type="datetime1">
              <a:rPr lang="es-CO" smtClean="0"/>
              <a:t>25/09/2017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6621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165D0F-807A-4B9F-AB19-158207798EF6}" type="datetime1">
              <a:rPr lang="es-CO" smtClean="0"/>
              <a:t>25/09/2017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54030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608C50-0512-49AE-B3B1-4F0064066B72}" type="datetime1">
              <a:rPr lang="es-CO" smtClean="0"/>
              <a:t>25/09/2017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6615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8CD2061-93FE-49A3-A075-44EDBA130B4A}" type="datetime1">
              <a:rPr lang="es-CO" smtClean="0"/>
              <a:t>25/09/2017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145808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1E25AD9-A404-479F-986A-B89382580660}" type="datetime1">
              <a:rPr lang="es-CO" smtClean="0"/>
              <a:t>25/09/2017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20399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FDEEA60-9CFB-4C6B-90E8-902328DB353A}" type="datetime1">
              <a:rPr lang="es-CO" smtClean="0"/>
              <a:t>25/09/2017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F3034EF-BFAE-4255-A656-297DAB7FEC3B}" type="slidenum">
              <a:rPr lang="es-CO" smtClean="0"/>
              <a:t>‹Nº›</a:t>
            </a:fld>
            <a:endParaRPr lang="es-CO"/>
          </a:p>
        </p:txBody>
      </p:sp>
    </p:spTree>
    <p:extLst>
      <p:ext uri="{BB962C8B-B14F-4D97-AF65-F5344CB8AC3E}">
        <p14:creationId xmlns:p14="http://schemas.microsoft.com/office/powerpoint/2010/main" val="403710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9B35-DBF2-4EF3-A73B-DF08F1989C59}" type="datetime1">
              <a:rPr lang="es-CO" smtClean="0"/>
              <a:t>25/09/2017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034EF-BFAE-4255-A656-297DAB7FEC3B}" type="slidenum">
              <a:rPr lang="es-CO" smtClean="0"/>
              <a:t>‹Nº›</a:t>
            </a:fld>
            <a:endParaRPr lang="es-CO"/>
          </a:p>
        </p:txBody>
      </p:sp>
    </p:spTree>
    <p:extLst>
      <p:ext uri="{BB962C8B-B14F-4D97-AF65-F5344CB8AC3E}">
        <p14:creationId xmlns:p14="http://schemas.microsoft.com/office/powerpoint/2010/main" val="17306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_G3NT91AWU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lmundo.es/elmundo/2008/04/19/castillayleon/120858777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wu_pO5Z7Pk?t=2470" TargetMode="External"/><Relationship Id="rId2" Type="http://schemas.openxmlformats.org/officeDocument/2006/relationships/hyperlink" Target="https://www.theguardian.com/technology/2016/apr/19/ss7-hack-explained-mobile-phone-vulnerability-snooping-texts-ca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ladodelmal.com/2014/07/shoulder-surfing-con-google-glass-par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0y9Nf6wHaQ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elivesecurity.com/la-es/2017/09/11/aepd-multo-facebook-privacidad/?utm_campaign=welivesecurity&amp;utm_source=facebook&amp;utm_medium=socia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eguardian.com/world/2014/oct/07/fake-facebook-dea-agent-lawsuit-sondra-arquiet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motherboard.vice.com/en_us/article/vv73pj/7-ways-the-cops-will-bust-you-on-the-dark-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8Wn7vWd8Y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thehackernews.com/2017/09/windows10-app-permissions.html" TargetMode="External"/><Relationship Id="rId1" Type="http://schemas.openxmlformats.org/officeDocument/2006/relationships/slideLayout" Target="../slideLayouts/slideLayout2.xml"/><Relationship Id="rId6" Type="http://schemas.openxmlformats.org/officeDocument/2006/relationships/hyperlink" Target="http://thehackernews.com/2017/09/windows-10-linux-evade-malware.html" TargetMode="External"/><Relationship Id="rId5" Type="http://schemas.openxmlformats.org/officeDocument/2006/relationships/image" Target="../media/image32.png"/><Relationship Id="rId4" Type="http://schemas.openxmlformats.org/officeDocument/2006/relationships/hyperlink" Target="http://thehackernews.com/2017/09/windows-zero-day-spywar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elevenpaths.com/labstools/foca/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geocreep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hyperlink" Target="https://stalkscan.com/"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eandt.theiet.org/content/articles/2017/09/silent-voices-can-cause-alexa-and-siri-to-turn-against-users/" TargetMode="External"/><Relationship Id="rId1" Type="http://schemas.openxmlformats.org/officeDocument/2006/relationships/slideLayout" Target="../slideLayouts/slideLayout2.xml"/><Relationship Id="rId6" Type="http://schemas.openxmlformats.org/officeDocument/2006/relationships/hyperlink" Target="http://thehackernews.com/2017/09/ccleaner-hacked-malware.html" TargetMode="External"/><Relationship Id="rId5" Type="http://schemas.openxmlformats.org/officeDocument/2006/relationships/image" Target="../media/image39.jpeg"/><Relationship Id="rId4" Type="http://schemas.openxmlformats.org/officeDocument/2006/relationships/hyperlink" Target="https://www.technologyreview.com/s/608763/criminals-thought-bitcoin-was-the-perfect-hiding-place-they-thought-wro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li.org/blo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entoo.ch/about"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lamiradadelreplicante.com/2015/01/06/pentoo-una-distro-basada-en-gentoo-para-la-seguridad-informatic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ecurityonion.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ine-live.net/"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blackarch.org/index.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ayerwayer.com/2017/09/mcafee-dice-que-craig-david-es-la-busqueda-mas-peligrosa-de-interne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thehackernews.com/2017/09/airgap-network-malware-hack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q5DDYpjUeUQ"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ribd.com/doc/7207/cia-lock-picking-field-operative-training-manual#scribd" TargetMode="External"/><Relationship Id="rId2" Type="http://schemas.openxmlformats.org/officeDocument/2006/relationships/hyperlink" Target="https://forums.hak5.org/topic/25232-my-lock-picking-set/" TargetMode="Externa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mO3mMYwKkK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ocial-engineer.org/social-engineering/social-engineering-infographi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4TrH-PH45T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78UdORll-Q"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thehackernews.com/2017/09/linux-malware-iot-hacking.html" TargetMode="External"/><Relationship Id="rId1" Type="http://schemas.openxmlformats.org/officeDocument/2006/relationships/slideLayout" Target="../slideLayouts/slideLayout2.xml"/><Relationship Id="rId6" Type="http://schemas.openxmlformats.org/officeDocument/2006/relationships/hyperlink" Target="https://news.microsoft.com/features/new-microsoft-breakthroughs-general-purpose-quantum-computing-moves-closer-reality/" TargetMode="External"/><Relationship Id="rId5" Type="http://schemas.openxmlformats.org/officeDocument/2006/relationships/image" Target="../media/image58.png"/><Relationship Id="rId4" Type="http://schemas.openxmlformats.org/officeDocument/2006/relationships/hyperlink" Target="https://www.fayerwayer.com/2017/09/nransomware-exige-nudes-en-vez-de-bitcoins-para-rescatar-tu-informac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uDqcsDrvFNQ"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www.mintic.gov.co/portal/604/articles-3705_documento.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rapid7/metasploitable3"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hyperlink" Target="http://es.ccm.net/contents/282-tcp-i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YOkn9FK69g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Layout" Target="../slideLayouts/slideLayout2.xml"/><Relationship Id="rId1" Type="http://schemas.openxmlformats.org/officeDocument/2006/relationships/video" Target="https://www.youtube.com/embed/qfJ02Y689G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thehackernews.com/2017/08/frappening-celebrity-photos.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infosecurity-magazine.com/news/macewan-defrauded-118mn-phishi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thehackernews.com/2017/09/apache-struts-vulnerability.html?utm_source=feedburner&amp;utm_medium=feed&amp;utm_campaign=Feed:+TheHackersNews+(The+Hackers+News+-+Security+Blog)&amp;_m=3n.009a.1573.if0ao07l8s.y1k" TargetMode="External"/><Relationship Id="rId1" Type="http://schemas.openxmlformats.org/officeDocument/2006/relationships/slideLayout" Target="../slideLayouts/slideLayout2.xml"/><Relationship Id="rId6" Type="http://schemas.openxmlformats.org/officeDocument/2006/relationships/hyperlink" Target="https://www.fayerwayer.com/2017/09/se-filtra-la-base-de-datos-de-taringa-y-hay-28-millones-de-cuentas-comprometidas/" TargetMode="External"/><Relationship Id="rId5" Type="http://schemas.openxmlformats.org/officeDocument/2006/relationships/image" Target="../media/image10.png"/><Relationship Id="rId4" Type="http://schemas.openxmlformats.org/officeDocument/2006/relationships/hyperlink" Target="http://thehackernews.com/2017/09/backdoored-hacking-tools.html?utm_source=feedburner&amp;utm_medium=feed&amp;utm_campaign=Feed:+TheHackersNews+(The+Hackers+News+-+Security+Blog)&amp;_m=3n.009a.1573.if0ao07l8s.y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a imagen puede contener: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999"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FF3034EF-BFAE-4255-A656-297DAB7FEC3B}" type="slidenum">
              <a:rPr lang="es-CO" smtClean="0"/>
              <a:t>1</a:t>
            </a:fld>
            <a:endParaRPr lang="es-CO"/>
          </a:p>
        </p:txBody>
      </p:sp>
    </p:spTree>
    <p:extLst>
      <p:ext uri="{BB962C8B-B14F-4D97-AF65-F5344CB8AC3E}">
        <p14:creationId xmlns:p14="http://schemas.microsoft.com/office/powerpoint/2010/main" val="6188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existe un mecanismo de defensa tecnológico contra un ataque basado en vulnerabilidades de la psique humana”</a:t>
            </a:r>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506438"/>
            <a:ext cx="10515600" cy="4351338"/>
          </a:xfrm>
        </p:spPr>
        <p:txBody>
          <a:bodyPr>
            <a:normAutofit fontScale="55000" lnSpcReduction="20000"/>
          </a:bodyPr>
          <a:lstStyle/>
          <a:p>
            <a:r>
              <a:rPr lang="es-CO" sz="8000" b="1" dirty="0" err="1">
                <a:solidFill>
                  <a:schemeClr val="bg1"/>
                </a:solidFill>
                <a:latin typeface="Berlin Sans FB Demi" panose="020E0802020502020306" pitchFamily="34" charset="0"/>
              </a:rPr>
              <a:t>Insider</a:t>
            </a:r>
            <a:endParaRPr lang="es-CO" sz="8000" b="1" dirty="0">
              <a:solidFill>
                <a:schemeClr val="bg1"/>
              </a:solidFill>
              <a:latin typeface="Berlin Sans FB Demi" panose="020E0802020502020306" pitchFamily="34" charset="0"/>
            </a:endParaRPr>
          </a:p>
          <a:p>
            <a:r>
              <a:rPr lang="es-CO" sz="8000" b="1" dirty="0" err="1">
                <a:solidFill>
                  <a:schemeClr val="bg1"/>
                </a:solidFill>
                <a:latin typeface="Berlin Sans FB Demi" panose="020E0802020502020306" pitchFamily="34" charset="0"/>
              </a:rPr>
              <a:t>Ciberdelincuentes</a:t>
            </a:r>
            <a:endParaRPr lang="es-CO" sz="8000" b="1" dirty="0">
              <a:solidFill>
                <a:schemeClr val="bg1"/>
              </a:solidFill>
              <a:latin typeface="Berlin Sans FB Demi" panose="020E0802020502020306" pitchFamily="34" charset="0"/>
            </a:endParaRPr>
          </a:p>
          <a:p>
            <a:r>
              <a:rPr lang="es-CO" sz="8000" b="1" dirty="0">
                <a:solidFill>
                  <a:schemeClr val="bg1"/>
                </a:solidFill>
                <a:latin typeface="Berlin Sans FB Demi" panose="020E0802020502020306" pitchFamily="34" charset="0"/>
              </a:rPr>
              <a:t>Hacker éticos</a:t>
            </a:r>
          </a:p>
          <a:p>
            <a:r>
              <a:rPr lang="es-CO" sz="8000" b="1" dirty="0">
                <a:solidFill>
                  <a:schemeClr val="bg1"/>
                </a:solidFill>
                <a:latin typeface="Berlin Sans FB Demi" panose="020E0802020502020306" pitchFamily="34" charset="0"/>
              </a:rPr>
              <a:t>Estafadores o timadores</a:t>
            </a:r>
          </a:p>
          <a:p>
            <a:r>
              <a:rPr lang="es-CO" sz="8000" b="1" dirty="0">
                <a:solidFill>
                  <a:schemeClr val="bg1"/>
                </a:solidFill>
                <a:latin typeface="Berlin Sans FB Demi" panose="020E0802020502020306" pitchFamily="34" charset="0"/>
              </a:rPr>
              <a:t>Vendedores</a:t>
            </a:r>
          </a:p>
          <a:p>
            <a:r>
              <a:rPr lang="es-CO" sz="8000" b="1" dirty="0">
                <a:solidFill>
                  <a:schemeClr val="bg1"/>
                </a:solidFill>
                <a:latin typeface="Berlin Sans FB Demi" panose="020E0802020502020306" pitchFamily="34" charset="0"/>
              </a:rPr>
              <a:t>Espías</a:t>
            </a:r>
          </a:p>
          <a:p>
            <a:r>
              <a:rPr lang="es-CO" sz="8000" b="1" dirty="0">
                <a:solidFill>
                  <a:schemeClr val="bg1"/>
                </a:solidFill>
                <a:latin typeface="Berlin Sans FB Demi" panose="020E0802020502020306" pitchFamily="34" charset="0"/>
              </a:rPr>
              <a:t>Reclutadores o cazatalentos</a:t>
            </a:r>
          </a:p>
          <a:p>
            <a:pPr marL="0" indent="0">
              <a:buNone/>
            </a:pPr>
            <a:endParaRPr lang="es-CO" sz="8000" b="1" dirty="0">
              <a:solidFill>
                <a:schemeClr val="bg1"/>
              </a:solidFill>
              <a:latin typeface="Berlin Sans FB Demi" panose="020E0802020502020306" pitchFamily="34" charset="0"/>
            </a:endParaRPr>
          </a:p>
          <a:p>
            <a:endParaRPr lang="es-CO" dirty="0"/>
          </a:p>
        </p:txBody>
      </p:sp>
      <p:pic>
        <p:nvPicPr>
          <p:cNvPr id="7"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43" y="209465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endParaRPr lang="es-CO" dirty="0"/>
          </a:p>
        </p:txBody>
      </p:sp>
      <p:pic>
        <p:nvPicPr>
          <p:cNvPr id="8"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0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ingeniería social no debe ser tratada como un conjunto de técnicas cuadriculadas”</a:t>
            </a:r>
          </a:p>
          <a:p>
            <a:pPr marL="0" indent="0" algn="ctr">
              <a:buNone/>
            </a:pPr>
            <a:r>
              <a:rPr lang="es-CO" sz="8000" b="1" dirty="0">
                <a:solidFill>
                  <a:schemeClr val="bg1"/>
                </a:solidFill>
                <a:latin typeface="Berlin Sans FB Demi" panose="020E0802020502020306" pitchFamily="34" charset="0"/>
              </a:rPr>
              <a:t>¿Por qué?</a:t>
            </a:r>
          </a:p>
          <a:p>
            <a:pPr marL="0" indent="0" algn="ctr">
              <a:buNone/>
            </a:pPr>
            <a:endParaRPr lang="es-CO" dirty="0"/>
          </a:p>
        </p:txBody>
      </p:sp>
    </p:spTree>
    <p:extLst>
      <p:ext uri="{BB962C8B-B14F-4D97-AF65-F5344CB8AC3E}">
        <p14:creationId xmlns:p14="http://schemas.microsoft.com/office/powerpoint/2010/main" val="332531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14</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41351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_G3NT91AWUE"/>
          <p:cNvPicPr>
            <a:picLocks noGrp="1" noRot="1" noChangeAspect="1"/>
          </p:cNvPicPr>
          <p:nvPr>
            <p:ph idx="1"/>
            <a:videoFile r:link="rId1"/>
          </p:nvPr>
        </p:nvPicPr>
        <p:blipFill>
          <a:blip r:embed="rId3"/>
          <a:stretch>
            <a:fillRect/>
          </a:stretch>
        </p:blipFill>
        <p:spPr>
          <a:xfrm>
            <a:off x="2967486" y="2224371"/>
            <a:ext cx="5781136" cy="325188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15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63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Piggybacking</a:t>
            </a:r>
            <a:r>
              <a:rPr lang="es-CO" sz="5400" b="1" dirty="0">
                <a:solidFill>
                  <a:schemeClr val="bg1"/>
                </a:solidFill>
                <a:latin typeface="Berlin Sans FB Demi" panose="020E0802020502020306" pitchFamily="34" charset="0"/>
              </a:rPr>
              <a:t> &amp; </a:t>
            </a:r>
            <a:r>
              <a:rPr lang="es-CO" sz="5400" b="1" dirty="0" err="1">
                <a:solidFill>
                  <a:schemeClr val="bg1"/>
                </a:solidFill>
                <a:latin typeface="Berlin Sans FB Demi" panose="020E0802020502020306" pitchFamily="34" charset="0"/>
              </a:rPr>
              <a:t>Tailgating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Aprovechar los privilegios de alguien</a:t>
            </a:r>
          </a:p>
          <a:p>
            <a:pPr marL="0" indent="0" algn="ctr">
              <a:buNone/>
            </a:pPr>
            <a:endParaRPr lang="es-CO" dirty="0"/>
          </a:p>
        </p:txBody>
      </p:sp>
      <p:pic>
        <p:nvPicPr>
          <p:cNvPr id="1026" name="Picture 2" descr="Resultado de imagen para piggyb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1" y="2838308"/>
            <a:ext cx="6288357" cy="18895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6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2050"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436218"/>
            <a:ext cx="4438650" cy="29432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 name="Imagen 1">
            <a:hlinkClick r:id="rId3"/>
          </p:cNvPr>
          <p:cNvPicPr>
            <a:picLocks noChangeAspect="1"/>
          </p:cNvPicPr>
          <p:nvPr/>
        </p:nvPicPr>
        <p:blipFill>
          <a:blip r:embed="rId4"/>
          <a:stretch>
            <a:fillRect/>
          </a:stretch>
        </p:blipFill>
        <p:spPr>
          <a:xfrm>
            <a:off x="6096000" y="1343025"/>
            <a:ext cx="5031497" cy="5195887"/>
          </a:xfrm>
          <a:prstGeom prst="rect">
            <a:avLst/>
          </a:prstGeom>
          <a:effectLst>
            <a:innerShdw blurRad="114300">
              <a:prstClr val="black"/>
            </a:innerShdw>
          </a:effectLst>
        </p:spPr>
      </p:pic>
    </p:spTree>
    <p:extLst>
      <p:ext uri="{BB962C8B-B14F-4D97-AF65-F5344CB8AC3E}">
        <p14:creationId xmlns:p14="http://schemas.microsoft.com/office/powerpoint/2010/main" val="6794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Dumpster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Diving</a:t>
            </a:r>
            <a:r>
              <a:rPr lang="es-CO" sz="5400" b="1" dirty="0">
                <a:solidFill>
                  <a:schemeClr val="bg1"/>
                </a:solidFill>
                <a:latin typeface="Berlin Sans FB Demi" panose="020E0802020502020306" pitchFamily="34" charset="0"/>
              </a:rPr>
              <a:t> o </a:t>
            </a:r>
            <a:r>
              <a:rPr lang="es-CO" sz="5400" b="1" dirty="0" err="1">
                <a:solidFill>
                  <a:schemeClr val="bg1"/>
                </a:solidFill>
                <a:latin typeface="Berlin Sans FB Demi" panose="020E0802020502020306" pitchFamily="34" charset="0"/>
              </a:rPr>
              <a:t>Trashing</a:t>
            </a:r>
            <a:endParaRPr lang="es-CO" sz="3600" b="1" dirty="0">
              <a:solidFill>
                <a:schemeClr val="bg1"/>
              </a:solidFill>
              <a:latin typeface="Berlin Sans FB Demi" panose="020E0802020502020306" pitchFamily="34" charset="0"/>
            </a:endParaRPr>
          </a:p>
        </p:txBody>
      </p:sp>
      <p:sp>
        <p:nvSpPr>
          <p:cNvPr id="7" name="Marcador de contenido 2"/>
          <p:cNvSpPr>
            <a:spLocks noGrp="1"/>
          </p:cNvSpPr>
          <p:nvPr>
            <p:ph idx="1"/>
          </p:nvPr>
        </p:nvSpPr>
        <p:spPr>
          <a:xfrm>
            <a:off x="838200" y="1028105"/>
            <a:ext cx="10515600" cy="435133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pic>
        <p:nvPicPr>
          <p:cNvPr id="3074" name="Picture 2" descr="Resultado de imagen para dumpster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41" y="1734915"/>
            <a:ext cx="3305459" cy="4132979"/>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dumpster di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963078"/>
            <a:ext cx="2905125" cy="367665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6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19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Eavesdropping</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28105"/>
            <a:ext cx="10515600" cy="4351338"/>
          </a:xfrm>
        </p:spPr>
        <p:txBody>
          <a:bodyPr>
            <a:normAutofit fontScale="85000" lnSpcReduction="20000"/>
          </a:bodyPr>
          <a:lstStyle/>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“Escuchar una conversación de forma presencial sin el consentimiento de los interlocutores”</a:t>
            </a:r>
          </a:p>
          <a:p>
            <a:pPr marL="0" indent="0" algn="ctr">
              <a:buNone/>
            </a:pP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rPr>
              <a:t>Vulnerabilidades en el protocolo de señalización </a:t>
            </a:r>
            <a:r>
              <a:rPr lang="es-CO" sz="4800" b="1" dirty="0">
                <a:solidFill>
                  <a:schemeClr val="bg1"/>
                </a:solidFill>
                <a:latin typeface="Berlin Sans FB Demi" panose="020E0802020502020306" pitchFamily="34" charset="0"/>
                <a:hlinkClick r:id="rId2"/>
              </a:rPr>
              <a:t>SS7</a:t>
            </a:r>
            <a:endParaRPr lang="es-CO" sz="4800" b="1" dirty="0">
              <a:solidFill>
                <a:schemeClr val="bg1"/>
              </a:solidFill>
              <a:latin typeface="Berlin Sans FB Demi" panose="020E0802020502020306" pitchFamily="34" charset="0"/>
            </a:endParaRPr>
          </a:p>
          <a:p>
            <a:pPr marL="0" indent="0" algn="ctr">
              <a:buNone/>
            </a:pPr>
            <a:r>
              <a:rPr lang="es-CO" sz="4800" b="1" dirty="0">
                <a:solidFill>
                  <a:schemeClr val="bg1"/>
                </a:solidFill>
                <a:latin typeface="Berlin Sans FB Demi" panose="020E0802020502020306" pitchFamily="34" charset="0"/>
                <a:hlinkClick r:id="rId3"/>
              </a:rPr>
              <a:t>Sample</a:t>
            </a:r>
            <a:endParaRPr lang="es-CO" sz="48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09447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82" y="1417637"/>
            <a:ext cx="6240236" cy="4549180"/>
          </a:xfr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027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20</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4098" name="Picture 2" descr="Resultado de imagen para shoulder surf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825625"/>
            <a:ext cx="66484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Shoulder</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Surfing</a:t>
            </a:r>
            <a:endParaRPr lang="es-CO" sz="3600" b="1" dirty="0">
              <a:solidFill>
                <a:schemeClr val="bg1"/>
              </a:solidFill>
              <a:latin typeface="Berlin Sans FB Demi" panose="020E0802020502020306" pitchFamily="34" charset="0"/>
            </a:endParaRPr>
          </a:p>
        </p:txBody>
      </p:sp>
      <p:pic>
        <p:nvPicPr>
          <p:cNvPr id="6146" name="Picture 2" descr="http://4.bp.blogspot.com/-yZ3zdlKHGiM/U7lD16Fyw0I/AAAAAAAAU5I/Ffsiuk-DguM/s1600/GoogleGlassVSiPad.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30350"/>
            <a:ext cx="6286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y9Nf6wHaQo"/>
          <p:cNvPicPr>
            <a:picLocks noGrp="1" noRot="1" noChangeAspect="1"/>
          </p:cNvPicPr>
          <p:nvPr>
            <p:ph idx="1"/>
            <a:videoFile r:link="rId1"/>
          </p:nvPr>
        </p:nvPicPr>
        <p:blipFill>
          <a:blip r:embed="rId3"/>
          <a:stretch>
            <a:fillRect/>
          </a:stretch>
        </p:blipFill>
        <p:spPr>
          <a:xfrm>
            <a:off x="1914525" y="1690688"/>
            <a:ext cx="8536516" cy="4801791"/>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22</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Chema Alonso</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4433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p:cNvPr>
          <p:cNvPicPr>
            <a:picLocks noGrp="1" noChangeAspect="1"/>
          </p:cNvPicPr>
          <p:nvPr>
            <p:ph idx="1"/>
          </p:nvPr>
        </p:nvPicPr>
        <p:blipFill>
          <a:blip r:embed="rId3"/>
          <a:stretch>
            <a:fillRect/>
          </a:stretch>
        </p:blipFill>
        <p:spPr>
          <a:xfrm>
            <a:off x="1170030" y="1387150"/>
            <a:ext cx="3515794" cy="4351338"/>
          </a:xfrm>
          <a:prstGeom prst="rect">
            <a:avLst/>
          </a:prstGeom>
          <a:effectLst>
            <a:innerShdw blurRad="114300">
              <a:prstClr val="black"/>
            </a:innerShdw>
          </a:effectLst>
        </p:spPr>
      </p:pic>
      <p:sp>
        <p:nvSpPr>
          <p:cNvPr id="4" name="Marcador de número de diapositiva 3"/>
          <p:cNvSpPr>
            <a:spLocks noGrp="1"/>
          </p:cNvSpPr>
          <p:nvPr>
            <p:ph type="sldNum" sz="quarter" idx="12"/>
          </p:nvPr>
        </p:nvSpPr>
        <p:spPr/>
        <p:txBody>
          <a:bodyPr/>
          <a:lstStyle/>
          <a:p>
            <a:fld id="{FF3034EF-BFAE-4255-A656-297DAB7FEC3B}" type="slidenum">
              <a:rPr lang="es-CO" smtClean="0"/>
              <a:t>23</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p:cNvPicPr>
            <a:picLocks noChangeAspect="1"/>
          </p:cNvPicPr>
          <p:nvPr/>
        </p:nvPicPr>
        <p:blipFill>
          <a:blip r:embed="rId4"/>
          <a:stretch>
            <a:fillRect/>
          </a:stretch>
        </p:blipFill>
        <p:spPr>
          <a:xfrm>
            <a:off x="5426950" y="1179585"/>
            <a:ext cx="5649568" cy="4766469"/>
          </a:xfrm>
          <a:prstGeom prst="rect">
            <a:avLst/>
          </a:prstGeom>
          <a:effectLst>
            <a:innerShdw blurRad="114300">
              <a:prstClr val="black"/>
            </a:innerShdw>
          </a:effectLst>
        </p:spPr>
      </p:pic>
    </p:spTree>
    <p:extLst>
      <p:ext uri="{BB962C8B-B14F-4D97-AF65-F5344CB8AC3E}">
        <p14:creationId xmlns:p14="http://schemas.microsoft.com/office/powerpoint/2010/main" val="23040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24</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Office </a:t>
            </a:r>
            <a:r>
              <a:rPr lang="es-CO" sz="3600" b="1" dirty="0" err="1">
                <a:solidFill>
                  <a:schemeClr val="bg1"/>
                </a:solidFill>
                <a:latin typeface="Berlin Sans FB Demi" panose="020E0802020502020306" pitchFamily="34" charset="0"/>
              </a:rPr>
              <a:t>Snooping</a:t>
            </a:r>
            <a:endParaRPr lang="es-CO" sz="3600" b="1" dirty="0">
              <a:solidFill>
                <a:schemeClr val="bg1"/>
              </a:solidFill>
              <a:latin typeface="Berlin Sans FB Demi" panose="020E0802020502020306" pitchFamily="34" charset="0"/>
            </a:endParaRPr>
          </a:p>
        </p:txBody>
      </p:sp>
      <p:pic>
        <p:nvPicPr>
          <p:cNvPr id="1026" name="Picture 2" descr="Resultado de imagen para office sno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736436"/>
            <a:ext cx="3810000" cy="38100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25</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Baiting</a:t>
            </a:r>
            <a:endParaRPr lang="es-CO" sz="3600" b="1" dirty="0">
              <a:solidFill>
                <a:schemeClr val="bg1"/>
              </a:solidFill>
              <a:latin typeface="Berlin Sans FB Demi" panose="020E0802020502020306" pitchFamily="34" charset="0"/>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231" y="2020436"/>
            <a:ext cx="4791538" cy="306658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26</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err="1">
                <a:solidFill>
                  <a:schemeClr val="bg1"/>
                </a:solidFill>
                <a:latin typeface="Berlin Sans FB Demi" panose="020E0802020502020306" pitchFamily="34" charset="0"/>
              </a:rPr>
              <a:t>Bribing</a:t>
            </a:r>
            <a:endParaRPr lang="es-CO" sz="3600" b="1" dirty="0">
              <a:solidFill>
                <a:schemeClr val="bg1"/>
              </a:solidFill>
              <a:latin typeface="Berlin Sans FB Demi" panose="020E0802020502020306" pitchFamily="34" charset="0"/>
            </a:endParaRPr>
          </a:p>
        </p:txBody>
      </p:sp>
      <p:pic>
        <p:nvPicPr>
          <p:cNvPr id="3074" name="Picture 2" descr="Resultado de imagen para b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82" y="1801529"/>
            <a:ext cx="5242235" cy="35043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27</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sp>
        <p:nvSpPr>
          <p:cNvPr id="6" name="Marcador de contenido 2"/>
          <p:cNvSpPr>
            <a:spLocks noGrp="1"/>
          </p:cNvSpPr>
          <p:nvPr>
            <p:ph idx="1"/>
          </p:nvPr>
        </p:nvSpPr>
        <p:spPr>
          <a:xfrm>
            <a:off x="838200" y="1028105"/>
            <a:ext cx="10515600" cy="2139968"/>
          </a:xfrm>
        </p:spPr>
        <p:txBody>
          <a:bodyPr>
            <a:normAutofit fontScale="85000"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“No hay una acción activa para controlar un sistema o recolectar información. Pescador: hay un anzuelo y esperar a que sus víctimas piquen”</a:t>
            </a:r>
          </a:p>
          <a:p>
            <a:pPr marL="0" indent="0" algn="ctr">
              <a:buNone/>
            </a:pPr>
            <a:endParaRPr lang="es-CO" dirty="0"/>
          </a:p>
        </p:txBody>
      </p:sp>
      <p:sp>
        <p:nvSpPr>
          <p:cNvPr id="7" name="Rectángulo 6"/>
          <p:cNvSpPr/>
          <p:nvPr/>
        </p:nvSpPr>
        <p:spPr>
          <a:xfrm>
            <a:off x="2759989" y="3543395"/>
            <a:ext cx="6672019" cy="769441"/>
          </a:xfrm>
          <a:prstGeom prst="rect">
            <a:avLst/>
          </a:prstGeom>
        </p:spPr>
        <p:txBody>
          <a:bodyPr wrap="none">
            <a:spAutoFit/>
          </a:bodyPr>
          <a:lstStyle/>
          <a:p>
            <a:pPr algn="ctr"/>
            <a:r>
              <a:rPr lang="es-CO" sz="4400" b="1" dirty="0">
                <a:solidFill>
                  <a:schemeClr val="bg1"/>
                </a:solidFill>
                <a:latin typeface="Berlin Sans FB Demi" panose="020E0802020502020306" pitchFamily="34" charset="0"/>
              </a:rPr>
              <a:t>La víctima es quien inicia </a:t>
            </a:r>
          </a:p>
        </p:txBody>
      </p:sp>
      <p:sp>
        <p:nvSpPr>
          <p:cNvPr id="8" name="Rectángulo 7"/>
          <p:cNvSpPr/>
          <p:nvPr/>
        </p:nvSpPr>
        <p:spPr>
          <a:xfrm>
            <a:off x="2328262" y="4611318"/>
            <a:ext cx="7535471" cy="1446550"/>
          </a:xfrm>
          <a:prstGeom prst="rect">
            <a:avLst/>
          </a:prstGeom>
        </p:spPr>
        <p:txBody>
          <a:bodyPr wrap="square">
            <a:spAutoFit/>
          </a:bodyPr>
          <a:lstStyle/>
          <a:p>
            <a:pPr algn="ctr"/>
            <a:r>
              <a:rPr lang="es-CO" sz="4400" b="1" dirty="0">
                <a:solidFill>
                  <a:schemeClr val="bg1"/>
                </a:solidFill>
                <a:latin typeface="Berlin Sans FB Demi" panose="020E0802020502020306" pitchFamily="34" charset="0"/>
              </a:rPr>
              <a:t>En gran parte son ataques dirigidos o concretos</a:t>
            </a:r>
          </a:p>
        </p:txBody>
      </p:sp>
    </p:spTree>
    <p:extLst>
      <p:ext uri="{BB962C8B-B14F-4D97-AF65-F5344CB8AC3E}">
        <p14:creationId xmlns:p14="http://schemas.microsoft.com/office/powerpoint/2010/main" val="20621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28</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Ingeniería social inversa</a:t>
            </a:r>
          </a:p>
        </p:txBody>
      </p:sp>
      <p:pic>
        <p:nvPicPr>
          <p:cNvPr id="3" name="Imagen 2">
            <a:hlinkClick r:id="rId2"/>
          </p:cNvPr>
          <p:cNvPicPr>
            <a:picLocks noChangeAspect="1"/>
          </p:cNvPicPr>
          <p:nvPr/>
        </p:nvPicPr>
        <p:blipFill>
          <a:blip r:embed="rId3"/>
          <a:stretch>
            <a:fillRect/>
          </a:stretch>
        </p:blipFill>
        <p:spPr>
          <a:xfrm>
            <a:off x="821639" y="1403951"/>
            <a:ext cx="3953959" cy="4768562"/>
          </a:xfrm>
          <a:prstGeom prst="rect">
            <a:avLst/>
          </a:prstGeom>
          <a:effectLst>
            <a:innerShdw blurRad="114300">
              <a:prstClr val="black"/>
            </a:innerShdw>
          </a:effectLst>
        </p:spPr>
      </p:pic>
      <p:pic>
        <p:nvPicPr>
          <p:cNvPr id="9" name="Imagen 8">
            <a:hlinkClick r:id="rId4"/>
          </p:cNvPr>
          <p:cNvPicPr>
            <a:picLocks noChangeAspect="1"/>
          </p:cNvPicPr>
          <p:nvPr/>
        </p:nvPicPr>
        <p:blipFill>
          <a:blip r:embed="rId5"/>
          <a:stretch>
            <a:fillRect/>
          </a:stretch>
        </p:blipFill>
        <p:spPr>
          <a:xfrm>
            <a:off x="6342791" y="1330343"/>
            <a:ext cx="4320876" cy="4915778"/>
          </a:xfrm>
          <a:prstGeom prst="rect">
            <a:avLst/>
          </a:prstGeom>
          <a:effectLst>
            <a:innerShdw blurRad="114300">
              <a:prstClr val="black"/>
            </a:innerShdw>
          </a:effectLst>
        </p:spPr>
      </p:pic>
    </p:spTree>
    <p:extLst>
      <p:ext uri="{BB962C8B-B14F-4D97-AF65-F5344CB8AC3E}">
        <p14:creationId xmlns:p14="http://schemas.microsoft.com/office/powerpoint/2010/main" val="419349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29</a:t>
            </a:fld>
            <a:endParaRPr lang="es-CO"/>
          </a:p>
        </p:txBody>
      </p:sp>
      <p:sp>
        <p:nvSpPr>
          <p:cNvPr id="5" name="CuadroTexto 4"/>
          <p:cNvSpPr txBox="1"/>
          <p:nvPr/>
        </p:nvSpPr>
        <p:spPr>
          <a:xfrm>
            <a:off x="0" y="104775"/>
            <a:ext cx="12192000" cy="646331"/>
          </a:xfrm>
          <a:prstGeom prst="rect">
            <a:avLst/>
          </a:prstGeom>
          <a:noFill/>
        </p:spPr>
        <p:txBody>
          <a:bodyPr wrap="square" rtlCol="0">
            <a:spAutoFit/>
          </a:bodyPr>
          <a:lstStyle/>
          <a:p>
            <a:pPr algn="ctr"/>
            <a:r>
              <a:rPr lang="es-CO" sz="3600" b="1" dirty="0">
                <a:solidFill>
                  <a:schemeClr val="bg1"/>
                </a:solidFill>
                <a:latin typeface="Berlin Sans FB Demi" panose="020E0802020502020306" pitchFamily="34" charset="0"/>
              </a:rPr>
              <a:t>Deep Web</a:t>
            </a:r>
          </a:p>
        </p:txBody>
      </p:sp>
      <p:pic>
        <p:nvPicPr>
          <p:cNvPr id="4098" name="Picture 2" descr="Resultado de imagen para dee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03" y="1605775"/>
            <a:ext cx="3728225" cy="454969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4100" name="Picture 4" descr="Resultado de imagen para deep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726" y="2199461"/>
            <a:ext cx="4762500" cy="33623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9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pic>
        <p:nvPicPr>
          <p:cNvPr id="5" name="-8Wn7vWd8Y8">
            <a:hlinkClick r:id="" action="ppaction://media"/>
          </p:cNvPr>
          <p:cNvPicPr>
            <a:picLocks noGrp="1" noRot="1" noChangeAspect="1"/>
          </p:cNvPicPr>
          <p:nvPr>
            <p:ph idx="1"/>
            <a:videoFile r:link="rId1"/>
          </p:nvPr>
        </p:nvPicPr>
        <p:blipFill>
          <a:blip r:embed="rId3"/>
          <a:stretch>
            <a:fillRect/>
          </a:stretch>
        </p:blipFill>
        <p:spPr>
          <a:xfrm>
            <a:off x="2583180" y="1027906"/>
            <a:ext cx="7025640" cy="526923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3</a:t>
            </a:fld>
            <a:endParaRPr lang="es-CO"/>
          </a:p>
        </p:txBody>
      </p:sp>
    </p:spTree>
    <p:extLst>
      <p:ext uri="{BB962C8B-B14F-4D97-AF65-F5344CB8AC3E}">
        <p14:creationId xmlns:p14="http://schemas.microsoft.com/office/powerpoint/2010/main" val="405453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30</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3" name="Imagen 2">
            <a:hlinkClick r:id="rId2"/>
          </p:cNvPr>
          <p:cNvPicPr>
            <a:picLocks noChangeAspect="1"/>
          </p:cNvPicPr>
          <p:nvPr/>
        </p:nvPicPr>
        <p:blipFill>
          <a:blip r:embed="rId3"/>
          <a:stretch>
            <a:fillRect/>
          </a:stretch>
        </p:blipFill>
        <p:spPr>
          <a:xfrm>
            <a:off x="336899" y="1166772"/>
            <a:ext cx="3001500" cy="5094438"/>
          </a:xfrm>
          <a:prstGeom prst="rect">
            <a:avLst/>
          </a:prstGeom>
          <a:effectLst>
            <a:innerShdw blurRad="114300">
              <a:prstClr val="black"/>
            </a:innerShdw>
          </a:effectLst>
        </p:spPr>
      </p:pic>
      <p:pic>
        <p:nvPicPr>
          <p:cNvPr id="8" name="Imagen 7">
            <a:hlinkClick r:id="rId4"/>
          </p:cNvPr>
          <p:cNvPicPr>
            <a:picLocks noChangeAspect="1"/>
          </p:cNvPicPr>
          <p:nvPr/>
        </p:nvPicPr>
        <p:blipFill>
          <a:blip r:embed="rId5"/>
          <a:stretch>
            <a:fillRect/>
          </a:stretch>
        </p:blipFill>
        <p:spPr>
          <a:xfrm>
            <a:off x="3820305" y="1170000"/>
            <a:ext cx="3933045" cy="5137966"/>
          </a:xfrm>
          <a:prstGeom prst="rect">
            <a:avLst/>
          </a:prstGeom>
          <a:effectLst>
            <a:innerShdw blurRad="114300">
              <a:prstClr val="black"/>
            </a:innerShdw>
          </a:effectLst>
        </p:spPr>
      </p:pic>
      <p:pic>
        <p:nvPicPr>
          <p:cNvPr id="9" name="Imagen 8">
            <a:hlinkClick r:id="rId6"/>
          </p:cNvPr>
          <p:cNvPicPr>
            <a:picLocks noChangeAspect="1"/>
          </p:cNvPicPr>
          <p:nvPr/>
        </p:nvPicPr>
        <p:blipFill>
          <a:blip r:embed="rId7"/>
          <a:stretch>
            <a:fillRect/>
          </a:stretch>
        </p:blipFill>
        <p:spPr>
          <a:xfrm>
            <a:off x="8109198" y="1166772"/>
            <a:ext cx="4006353" cy="5235575"/>
          </a:xfrm>
          <a:prstGeom prst="rect">
            <a:avLst/>
          </a:prstGeom>
          <a:effectLst>
            <a:innerShdw blurRad="114300">
              <a:prstClr val="black"/>
            </a:innerShdw>
          </a:effectLst>
        </p:spPr>
      </p:pic>
    </p:spTree>
    <p:extLst>
      <p:ext uri="{BB962C8B-B14F-4D97-AF65-F5344CB8AC3E}">
        <p14:creationId xmlns:p14="http://schemas.microsoft.com/office/powerpoint/2010/main" val="400007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2033137"/>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“OSINT (Open </a:t>
            </a:r>
            <a:r>
              <a:rPr lang="es-CO" sz="4400" b="1" dirty="0" err="1">
                <a:solidFill>
                  <a:schemeClr val="bg1"/>
                </a:solidFill>
                <a:latin typeface="Berlin Sans FB Demi" panose="020E0802020502020306" pitchFamily="34" charset="0"/>
              </a:rPr>
              <a:t>Source</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Intelligence</a:t>
            </a:r>
            <a:r>
              <a:rPr lang="es-CO" sz="4400" b="1" dirty="0">
                <a:solidFill>
                  <a:schemeClr val="bg1"/>
                </a:solidFill>
                <a:latin typeface="Berlin Sans FB Demi" panose="020E0802020502020306" pitchFamily="34" charset="0"/>
              </a:rPr>
              <a:t>) o inteligencia de fuentes abiertas”</a:t>
            </a:r>
          </a:p>
          <a:p>
            <a:pPr marL="0" indent="0" algn="ctr">
              <a:buNone/>
            </a:pPr>
            <a:endParaRPr lang="es-CO" dirty="0"/>
          </a:p>
        </p:txBody>
      </p:sp>
    </p:spTree>
    <p:extLst>
      <p:ext uri="{BB962C8B-B14F-4D97-AF65-F5344CB8AC3E}">
        <p14:creationId xmlns:p14="http://schemas.microsoft.com/office/powerpoint/2010/main" val="394326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32</a:t>
            </a:fld>
            <a:endParaRPr lang="es-CO"/>
          </a:p>
        </p:txBody>
      </p:sp>
      <p:pic>
        <p:nvPicPr>
          <p:cNvPr id="1026" name="Picture 2" descr="Resultado de imagen para sun tzu frases cono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880394"/>
            <a:ext cx="5715000" cy="428625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5588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Site: indica el dominio</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buscará las palabras específicas</a:t>
            </a: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Filetype</a:t>
            </a:r>
            <a:r>
              <a:rPr lang="es-CO" sz="4400" b="1" dirty="0">
                <a:solidFill>
                  <a:schemeClr val="bg1"/>
                </a:solidFill>
                <a:latin typeface="Berlin Sans FB Demi" panose="020E0802020502020306" pitchFamily="34" charset="0"/>
              </a:rPr>
              <a:t>: el tipo de archivo</a:t>
            </a:r>
          </a:p>
          <a:p>
            <a:pPr marL="0" indent="0" algn="ctr">
              <a:buNone/>
            </a:pPr>
            <a:r>
              <a:rPr lang="es-CO" sz="4400" b="1" dirty="0" err="1">
                <a:solidFill>
                  <a:schemeClr val="bg1"/>
                </a:solidFill>
                <a:latin typeface="Berlin Sans FB Demi" panose="020E0802020502020306" pitchFamily="34" charset="0"/>
              </a:rPr>
              <a:t>Intext</a:t>
            </a:r>
            <a:r>
              <a:rPr lang="es-CO" sz="4400" b="1" dirty="0">
                <a:solidFill>
                  <a:schemeClr val="bg1"/>
                </a:solidFill>
                <a:latin typeface="Berlin Sans FB Demi" panose="020E0802020502020306" pitchFamily="34" charset="0"/>
              </a:rPr>
              <a:t>: palabra clave en la página</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87808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34</a:t>
            </a:fld>
            <a:endParaRPr lang="es-CO"/>
          </a:p>
        </p:txBody>
      </p:sp>
      <p:sp>
        <p:nvSpPr>
          <p:cNvPr id="5" name="CuadroTexto 4"/>
          <p:cNvSpPr txBox="1"/>
          <p:nvPr/>
        </p:nvSpPr>
        <p:spPr>
          <a:xfrm>
            <a:off x="0" y="96386"/>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“Google </a:t>
            </a:r>
            <a:r>
              <a:rPr lang="es-CO" sz="4400" b="1" dirty="0" err="1">
                <a:solidFill>
                  <a:schemeClr val="bg1"/>
                </a:solidFill>
                <a:latin typeface="Berlin Sans FB Demi" panose="020E0802020502020306" pitchFamily="34" charset="0"/>
              </a:rPr>
              <a:t>Dorks</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9" name="Marcador de contenido 2"/>
          <p:cNvSpPr txBox="1">
            <a:spLocks/>
          </p:cNvSpPr>
          <p:nvPr/>
        </p:nvSpPr>
        <p:spPr>
          <a:xfrm>
            <a:off x="838200" y="2746200"/>
            <a:ext cx="10515600" cy="2572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Inurl</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view</a:t>
            </a:r>
            <a:r>
              <a:rPr lang="es-CO" sz="4400" b="1" dirty="0">
                <a:solidFill>
                  <a:schemeClr val="bg1"/>
                </a:solidFill>
                <a:latin typeface="Berlin Sans FB Demi" panose="020E0802020502020306" pitchFamily="34" charset="0"/>
              </a:rPr>
              <a:t>/index.shtml”</a:t>
            </a: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Exploit </a:t>
            </a:r>
            <a:r>
              <a:rPr lang="es-CO" sz="4400" b="1" dirty="0" err="1">
                <a:solidFill>
                  <a:schemeClr val="bg1"/>
                </a:solidFill>
                <a:latin typeface="Berlin Sans FB Demi" panose="020E0802020502020306" pitchFamily="34" charset="0"/>
                <a:hlinkClick r:id="rId2"/>
              </a:rPr>
              <a:t>database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07426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“Foca”</a:t>
            </a:r>
          </a:p>
          <a:p>
            <a:pPr marL="0" indent="0" algn="ctr">
              <a:buNone/>
            </a:pPr>
            <a:endParaRPr lang="es-CO" dirty="0"/>
          </a:p>
        </p:txBody>
      </p:sp>
      <p:pic>
        <p:nvPicPr>
          <p:cNvPr id="1026" name="Picture 2" descr="Resultado de imagen para foca fingerprinti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2616200"/>
            <a:ext cx="7934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36</a:t>
            </a:fld>
            <a:endParaRPr lang="es-CO"/>
          </a:p>
        </p:txBody>
      </p:sp>
      <p:pic>
        <p:nvPicPr>
          <p:cNvPr id="3074" name="Picture 2" descr="http://www.geocreepy.com/Place_based_project.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220" y="2493818"/>
            <a:ext cx="6341559" cy="369411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a:spLocks noGrp="1"/>
          </p:cNvSpPr>
          <p:nvPr>
            <p:ph idx="1"/>
          </p:nvPr>
        </p:nvSpPr>
        <p:spPr>
          <a:xfrm>
            <a:off x="838200" y="942568"/>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Creepy</a:t>
            </a:r>
            <a:r>
              <a:rPr lang="es-CO" sz="4400" b="1" dirty="0">
                <a:solidFill>
                  <a:schemeClr val="bg1"/>
                </a:solidFill>
                <a:latin typeface="Berlin Sans FB Demi" panose="020E0802020502020306" pitchFamily="34" charset="0"/>
              </a:rPr>
              <a:t>”</a:t>
            </a:r>
          </a:p>
          <a:p>
            <a:pPr marL="0" indent="0" algn="ctr">
              <a:buNone/>
            </a:pPr>
            <a:endParaRPr lang="es-CO" dirty="0"/>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18774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7617909" y="2002795"/>
            <a:ext cx="4503288"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a:t>
            </a:r>
            <a:r>
              <a:rPr lang="es-CO" sz="4400" b="1" dirty="0">
                <a:solidFill>
                  <a:schemeClr val="bg1"/>
                </a:solidFill>
                <a:latin typeface="Berlin Sans FB Demi" panose="020E0802020502020306" pitchFamily="34" charset="0"/>
                <a:hlinkClick r:id="rId2"/>
              </a:rPr>
              <a:t>stalkscan</a:t>
            </a:r>
            <a:r>
              <a:rPr lang="es-CO" sz="4400" b="1" dirty="0">
                <a:solidFill>
                  <a:schemeClr val="bg1"/>
                </a:solidFill>
                <a:latin typeface="Berlin Sans FB Demi" panose="020E0802020502020306" pitchFamily="34" charset="0"/>
              </a:rPr>
              <a:t>”</a:t>
            </a:r>
          </a:p>
          <a:p>
            <a:pPr marL="0" indent="0" algn="ctr">
              <a:buFont typeface="Arial" panose="020B0604020202020204" pitchFamily="34" charset="0"/>
              <a:buNone/>
            </a:pPr>
            <a:endParaRPr lang="es-CO" dirty="0"/>
          </a:p>
        </p:txBody>
      </p:sp>
      <p:pic>
        <p:nvPicPr>
          <p:cNvPr id="2050" name="Picture 2" descr="Resultado de imagen para theharves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407" y="1599336"/>
            <a:ext cx="6551502" cy="2946886"/>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555776" y="4718032"/>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facebook.com –l 20 –b </a:t>
            </a:r>
            <a:r>
              <a:rPr lang="es-CO" sz="2000" b="1" dirty="0" err="1">
                <a:solidFill>
                  <a:schemeClr val="bg1"/>
                </a:solidFill>
                <a:latin typeface="Berlin Sans FB Demi" panose="020E0802020502020306" pitchFamily="34" charset="0"/>
              </a:rPr>
              <a:t>all</a:t>
            </a:r>
            <a:endParaRPr lang="es-CO" sz="20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555775" y="5289263"/>
            <a:ext cx="5761133" cy="399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2000" b="1" dirty="0" err="1">
                <a:solidFill>
                  <a:schemeClr val="bg1"/>
                </a:solidFill>
                <a:latin typeface="Berlin Sans FB Demi" panose="020E0802020502020306" pitchFamily="34" charset="0"/>
              </a:rPr>
              <a:t>theharvester</a:t>
            </a:r>
            <a:r>
              <a:rPr lang="es-CO" sz="2000" b="1" dirty="0">
                <a:solidFill>
                  <a:schemeClr val="bg1"/>
                </a:solidFill>
                <a:latin typeface="Berlin Sans FB Demi" panose="020E0802020502020306" pitchFamily="34" charset="0"/>
              </a:rPr>
              <a:t> -d kali.org -l 500 -b google</a:t>
            </a:r>
            <a:endParaRPr lang="es-CO" dirty="0"/>
          </a:p>
        </p:txBody>
      </p:sp>
    </p:spTree>
    <p:extLst>
      <p:ext uri="{BB962C8B-B14F-4D97-AF65-F5344CB8AC3E}">
        <p14:creationId xmlns:p14="http://schemas.microsoft.com/office/powerpoint/2010/main" val="961140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38</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341098" y="1685052"/>
            <a:ext cx="3416864" cy="3850878"/>
          </a:xfrm>
          <a:prstGeom prst="rect">
            <a:avLst/>
          </a:prstGeom>
          <a:effectLst>
            <a:innerShdw blurRad="114300">
              <a:prstClr val="black"/>
            </a:innerShdw>
          </a:effectLst>
        </p:spPr>
      </p:pic>
      <p:pic>
        <p:nvPicPr>
          <p:cNvPr id="1026" name="Picture 2" descr="https://cdn.technologyreview.com/i/images/tracking-bitcoin-behavior.jpg?sw=1180&amp;cx=0&amp;cy=0&amp;cw=2760&amp;ch=169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0221" y="2207940"/>
            <a:ext cx="3611677" cy="221909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7" name="Imagen 6">
            <a:hlinkClick r:id="rId6"/>
          </p:cNvPr>
          <p:cNvPicPr>
            <a:picLocks noChangeAspect="1"/>
          </p:cNvPicPr>
          <p:nvPr/>
        </p:nvPicPr>
        <p:blipFill>
          <a:blip r:embed="rId7"/>
          <a:stretch>
            <a:fillRect/>
          </a:stretch>
        </p:blipFill>
        <p:spPr>
          <a:xfrm>
            <a:off x="4438187" y="1685052"/>
            <a:ext cx="3314028" cy="3874655"/>
          </a:xfrm>
          <a:prstGeom prst="rect">
            <a:avLst/>
          </a:prstGeom>
          <a:effectLst>
            <a:innerShdw blurRad="114300">
              <a:prstClr val="black"/>
            </a:innerShdw>
          </a:effectLst>
        </p:spPr>
      </p:pic>
    </p:spTree>
    <p:extLst>
      <p:ext uri="{BB962C8B-B14F-4D97-AF65-F5344CB8AC3E}">
        <p14:creationId xmlns:p14="http://schemas.microsoft.com/office/powerpoint/2010/main" val="1186459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39</a:t>
            </a:fld>
            <a:endParaRPr lang="es-CO"/>
          </a:p>
        </p:txBody>
      </p:sp>
      <p:sp>
        <p:nvSpPr>
          <p:cNvPr id="6" name="Título 5"/>
          <p:cNvSpPr>
            <a:spLocks noGrp="1"/>
          </p:cNvSpPr>
          <p:nvPr>
            <p:ph type="title"/>
          </p:nvPr>
        </p:nvSpPr>
        <p:spPr/>
        <p:txBody>
          <a:bodyPr/>
          <a:lstStyle/>
          <a:p>
            <a:endParaRPr lang="es-CO" dirty="0"/>
          </a:p>
        </p:txBody>
      </p:sp>
      <p:pic>
        <p:nvPicPr>
          <p:cNvPr id="2050" name="Picture 2" descr="Resultado de imagen para shenl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72" y="613316"/>
            <a:ext cx="4086787" cy="286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ame of thrones dra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761" y="3474067"/>
            <a:ext cx="3996461" cy="26624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4" name="Picture 6" descr="Resultado de imagen para yu gi oh dragon az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026" y="2043691"/>
            <a:ext cx="2321370" cy="338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La forma de conseguir que una persona haga algo de forma voluntaria que de otra forma no haría </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11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40</a:t>
            </a:fld>
            <a:endParaRPr lang="es-CO"/>
          </a:p>
        </p:txBody>
      </p:sp>
      <p:pic>
        <p:nvPicPr>
          <p:cNvPr id="3074" name="Picture 2" descr="Resultado de imagen para kali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41</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Kali</a:t>
            </a:r>
            <a:r>
              <a:rPr lang="es-CO" sz="5400" b="1" dirty="0">
                <a:solidFill>
                  <a:schemeClr val="bg1"/>
                </a:solidFill>
                <a:latin typeface="Berlin Sans FB Demi" panose="020E0802020502020306" pitchFamily="34" charset="0"/>
              </a:rPr>
              <a:t> </a:t>
            </a:r>
            <a:r>
              <a:rPr lang="es-CO" sz="5400" b="1" dirty="0" err="1">
                <a:solidFill>
                  <a:schemeClr val="bg1"/>
                </a:solidFill>
                <a:latin typeface="Berlin Sans FB Demi" panose="020E0802020502020306" pitchFamily="34" charset="0"/>
              </a:rPr>
              <a:t>linux</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942568"/>
            <a:ext cx="10515600" cy="3583250"/>
          </a:xfrm>
        </p:spPr>
        <p:txBody>
          <a:bodyPr>
            <a:normAutofit lnSpcReduction="10000"/>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Debian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None/>
            </a:pPr>
            <a:r>
              <a:rPr lang="es-CO" sz="4400" b="1" dirty="0" err="1">
                <a:solidFill>
                  <a:schemeClr val="bg1"/>
                </a:solidFill>
                <a:latin typeface="Berlin Sans FB Demi" panose="020E0802020502020306" pitchFamily="34" charset="0"/>
              </a:rPr>
              <a:t>Developed</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by</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Offensive</a:t>
            </a:r>
            <a:r>
              <a:rPr lang="es-CO" sz="4400" b="1" dirty="0">
                <a:solidFill>
                  <a:schemeClr val="bg1"/>
                </a:solidFill>
                <a:latin typeface="Berlin Sans FB Demi" panose="020E0802020502020306" pitchFamily="34" charset="0"/>
              </a:rPr>
              <a:t> Security</a:t>
            </a:r>
          </a:p>
          <a:p>
            <a:pPr marL="0" indent="0" algn="ctr">
              <a:buNone/>
            </a:pPr>
            <a:r>
              <a:rPr lang="es-CO" sz="4400" b="1" dirty="0" err="1">
                <a:solidFill>
                  <a:schemeClr val="bg1"/>
                </a:solidFill>
                <a:latin typeface="Berlin Sans FB Demi" panose="020E0802020502020306" pitchFamily="34" charset="0"/>
              </a:rPr>
              <a:t>Version</a:t>
            </a:r>
            <a:r>
              <a:rPr lang="es-CO" sz="4400" b="1" dirty="0">
                <a:solidFill>
                  <a:schemeClr val="bg1"/>
                </a:solidFill>
                <a:latin typeface="Berlin Sans FB Demi" panose="020E0802020502020306" pitchFamily="34" charset="0"/>
              </a:rPr>
              <a:t> 2017.1</a:t>
            </a:r>
          </a:p>
          <a:p>
            <a:pPr marL="0" indent="0" algn="ctr">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p:txBody>
      </p:sp>
    </p:spTree>
    <p:extLst>
      <p:ext uri="{BB962C8B-B14F-4D97-AF65-F5344CB8AC3E}">
        <p14:creationId xmlns:p14="http://schemas.microsoft.com/office/powerpoint/2010/main" val="38725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Pentoo</a:t>
            </a:r>
            <a:endParaRPr lang="es-CO" sz="3600" b="1" dirty="0">
              <a:solidFill>
                <a:schemeClr val="bg1"/>
              </a:solidFill>
              <a:latin typeface="Berlin Sans FB Demi" panose="020E0802020502020306" pitchFamily="34" charset="0"/>
            </a:endParaRPr>
          </a:p>
        </p:txBody>
      </p:sp>
      <p:pic>
        <p:nvPicPr>
          <p:cNvPr id="4098" name="Picture 2" descr="Resultado de imagen para pent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48" y="1900602"/>
            <a:ext cx="6115376" cy="3438201"/>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Gentoo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4"/>
              </a:rPr>
              <a:t>Other info</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9045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Security </a:t>
            </a:r>
            <a:r>
              <a:rPr lang="es-CO" sz="5400" b="1" dirty="0" err="1">
                <a:solidFill>
                  <a:schemeClr val="bg1"/>
                </a:solidFill>
                <a:latin typeface="Berlin Sans FB Demi" panose="020E0802020502020306" pitchFamily="34" charset="0"/>
              </a:rPr>
              <a:t>Onion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6474691" y="1900602"/>
            <a:ext cx="4879109" cy="35832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err="1">
                <a:solidFill>
                  <a:schemeClr val="bg1"/>
                </a:solidFill>
                <a:latin typeface="Berlin Sans FB Demi" panose="020E0802020502020306" pitchFamily="34" charset="0"/>
              </a:rPr>
              <a:t>Intrusion</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Detection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Network Security</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Log </a:t>
            </a:r>
            <a:r>
              <a:rPr lang="es-CO" sz="4400" b="1" dirty="0" err="1">
                <a:solidFill>
                  <a:schemeClr val="bg1"/>
                </a:solidFill>
                <a:latin typeface="Berlin Sans FB Demi" panose="020E0802020502020306" pitchFamily="34" charset="0"/>
              </a:rPr>
              <a:t>management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5122" name="Picture 2" descr="Resultado de imagen para security onion di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45" y="2284629"/>
            <a:ext cx="4589275" cy="34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03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44</a:t>
            </a:fld>
            <a:endParaRPr lang="es-CO"/>
          </a:p>
        </p:txBody>
      </p:sp>
      <p:pic>
        <p:nvPicPr>
          <p:cNvPr id="6146" name="Picture 2" descr="http://www.caine-live.net/caine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7" y="1900602"/>
            <a:ext cx="4902582" cy="35432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Caine</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Digital </a:t>
            </a:r>
            <a:r>
              <a:rPr lang="es-CO" sz="4400" b="1" dirty="0" err="1">
                <a:solidFill>
                  <a:schemeClr val="bg1"/>
                </a:solidFill>
                <a:latin typeface="Berlin Sans FB Demi" panose="020E0802020502020306" pitchFamily="34" charset="0"/>
              </a:rPr>
              <a:t>Forensics</a:t>
            </a:r>
            <a:r>
              <a:rPr lang="es-CO" sz="4400" b="1" dirty="0">
                <a:solidFill>
                  <a:schemeClr val="bg1"/>
                </a:solidFill>
                <a:latin typeface="Berlin Sans FB Demi" panose="020E0802020502020306" pitchFamily="34" charset="0"/>
              </a:rPr>
              <a:t> </a:t>
            </a:r>
            <a:r>
              <a:rPr lang="es-CO" sz="4400" b="1" dirty="0" err="1">
                <a:solidFill>
                  <a:schemeClr val="bg1"/>
                </a:solidFill>
                <a:latin typeface="Berlin Sans FB Demi" panose="020E0802020502020306" pitchFamily="34" charset="0"/>
              </a:rPr>
              <a:t>project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227090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45</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BlackArch</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5867939" y="1900602"/>
            <a:ext cx="5717309" cy="3583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Linux </a:t>
            </a:r>
            <a:r>
              <a:rPr lang="es-CO" sz="4400" b="1" dirty="0" err="1">
                <a:solidFill>
                  <a:schemeClr val="bg1"/>
                </a:solidFill>
                <a:latin typeface="Berlin Sans FB Demi" panose="020E0802020502020306" pitchFamily="34" charset="0"/>
              </a:rPr>
              <a:t>distribution</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Site</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7170" name="Picture 2" descr="Resultado de imagen para black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11" y="1900602"/>
            <a:ext cx="5836846" cy="276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2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46</a:t>
            </a:fld>
            <a:endParaRPr lang="es-CO"/>
          </a:p>
        </p:txBody>
      </p:sp>
      <p:pic>
        <p:nvPicPr>
          <p:cNvPr id="5" name="Imagen 4">
            <a:hlinkClick r:id="rId2"/>
          </p:cNvPr>
          <p:cNvPicPr>
            <a:picLocks noChangeAspect="1"/>
          </p:cNvPicPr>
          <p:nvPr/>
        </p:nvPicPr>
        <p:blipFill>
          <a:blip r:embed="rId3"/>
          <a:stretch>
            <a:fillRect/>
          </a:stretch>
        </p:blipFill>
        <p:spPr>
          <a:xfrm>
            <a:off x="1754158" y="1141273"/>
            <a:ext cx="3275042" cy="5215077"/>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6296025" y="1141273"/>
            <a:ext cx="3743133" cy="5215077"/>
          </a:xfrm>
          <a:prstGeom prst="rect">
            <a:avLst/>
          </a:prstGeom>
          <a:effectLst>
            <a:innerShdw blurRad="114300">
              <a:prstClr val="black"/>
            </a:innerShdw>
          </a:effectLst>
        </p:spPr>
      </p:pic>
    </p:spTree>
    <p:extLst>
      <p:ext uri="{BB962C8B-B14F-4D97-AF65-F5344CB8AC3E}">
        <p14:creationId xmlns:p14="http://schemas.microsoft.com/office/powerpoint/2010/main" val="321608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47</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6" name="Marcador de contenido 2"/>
          <p:cNvSpPr>
            <a:spLocks noGrp="1"/>
          </p:cNvSpPr>
          <p:nvPr>
            <p:ph idx="1"/>
          </p:nvPr>
        </p:nvSpPr>
        <p:spPr>
          <a:xfrm>
            <a:off x="838200" y="104775"/>
            <a:ext cx="10515600" cy="2139968"/>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a:t>
            </a:r>
            <a:r>
              <a:rPr lang="es-CO" sz="4400" b="1" dirty="0" err="1">
                <a:solidFill>
                  <a:schemeClr val="bg1"/>
                </a:solidFill>
                <a:latin typeface="Berlin Sans FB Demi" panose="020E0802020502020306" pitchFamily="34" charset="0"/>
              </a:rPr>
              <a:t>Maltego</a:t>
            </a:r>
            <a:r>
              <a:rPr lang="es-CO" sz="4400" b="1" dirty="0">
                <a:solidFill>
                  <a:schemeClr val="bg1"/>
                </a:solidFill>
                <a:latin typeface="Berlin Sans FB Demi" panose="020E0802020502020306" pitchFamily="34" charset="0"/>
              </a:rPr>
              <a:t>”</a:t>
            </a:r>
          </a:p>
          <a:p>
            <a:pPr marL="0" indent="0" algn="ctr">
              <a:buNone/>
            </a:pPr>
            <a:endParaRPr lang="es-CO" dirty="0"/>
          </a:p>
        </p:txBody>
      </p:sp>
      <p:pic>
        <p:nvPicPr>
          <p:cNvPr id="7" name="q5DDYpjUeUQ"/>
          <p:cNvPicPr>
            <a:picLocks noRot="1" noChangeAspect="1"/>
          </p:cNvPicPr>
          <p:nvPr>
            <a:videoFile r:link="rId1"/>
          </p:nvPr>
        </p:nvPicPr>
        <p:blipFill>
          <a:blip r:embed="rId3"/>
          <a:stretch>
            <a:fillRect/>
          </a:stretch>
        </p:blipFill>
        <p:spPr>
          <a:xfrm>
            <a:off x="1433512" y="1476177"/>
            <a:ext cx="9324975" cy="5245298"/>
          </a:xfrm>
          <a:prstGeom prst="rect">
            <a:avLst/>
          </a:prstGeom>
        </p:spPr>
      </p:pic>
    </p:spTree>
    <p:extLst>
      <p:ext uri="{BB962C8B-B14F-4D97-AF65-F5344CB8AC3E}">
        <p14:creationId xmlns:p14="http://schemas.microsoft.com/office/powerpoint/2010/main" val="90817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48</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pic>
        <p:nvPicPr>
          <p:cNvPr id="1026" name="Picture 2" descr="Resultado de imagen para dmitry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31" y="1774825"/>
            <a:ext cx="5553075" cy="458152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8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49</a:t>
            </a:fld>
            <a:endParaRPr lang="es-CO"/>
          </a:p>
        </p:txBody>
      </p:sp>
      <p:pic>
        <p:nvPicPr>
          <p:cNvPr id="5" name="Imagen 4"/>
          <p:cNvPicPr>
            <a:picLocks noChangeAspect="1"/>
          </p:cNvPicPr>
          <p:nvPr/>
        </p:nvPicPr>
        <p:blipFill>
          <a:blip r:embed="rId2"/>
          <a:stretch>
            <a:fillRect/>
          </a:stretch>
        </p:blipFill>
        <p:spPr>
          <a:xfrm>
            <a:off x="234281" y="1951038"/>
            <a:ext cx="5812121" cy="3892452"/>
          </a:xfrm>
          <a:prstGeom prst="rect">
            <a:avLst/>
          </a:prstGeom>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Recopilación de información</a:t>
            </a:r>
            <a:endParaRPr lang="es-CO" sz="3600" b="1" dirty="0">
              <a:solidFill>
                <a:schemeClr val="bg1"/>
              </a:solidFill>
              <a:latin typeface="Berlin Sans FB Demi" panose="020E0802020502020306" pitchFamily="34" charset="0"/>
            </a:endParaRPr>
          </a:p>
        </p:txBody>
      </p:sp>
      <p:sp>
        <p:nvSpPr>
          <p:cNvPr id="7"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“DMITRY”</a:t>
            </a:r>
          </a:p>
          <a:p>
            <a:pPr marL="0" indent="0" algn="ctr">
              <a:buFont typeface="Arial" panose="020B0604020202020204" pitchFamily="34" charset="0"/>
              <a:buNone/>
            </a:pPr>
            <a:endParaRPr lang="es-CO" dirty="0"/>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Contacto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Fecha de alta del dominio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Correo electrónico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Teléfono</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Ubicación de la empresa</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Puertos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¿whois?</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3095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“Conocimiento de la psique humana y el estudio del lenguaje verbal”</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50</a:t>
            </a:fld>
            <a:endParaRPr lang="es-CO"/>
          </a:p>
        </p:txBody>
      </p:sp>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
        <p:nvSpPr>
          <p:cNvPr id="8" name="Marcador de contenido 2"/>
          <p:cNvSpPr txBox="1">
            <a:spLocks/>
          </p:cNvSpPr>
          <p:nvPr/>
        </p:nvSpPr>
        <p:spPr>
          <a:xfrm>
            <a:off x="5867939" y="1900602"/>
            <a:ext cx="5717309" cy="3583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sz="4400" b="1" dirty="0">
                <a:solidFill>
                  <a:schemeClr val="bg1"/>
                </a:solidFill>
                <a:latin typeface="Berlin Sans FB Demi" panose="020E0802020502020306" pitchFamily="34" charset="0"/>
              </a:rPr>
              <a:t>Hacking físico</a:t>
            </a:r>
          </a:p>
          <a:p>
            <a:pPr algn="ctr"/>
            <a:r>
              <a:rPr lang="es-CO" sz="4400" b="1" dirty="0">
                <a:solidFill>
                  <a:schemeClr val="bg1"/>
                </a:solidFill>
                <a:latin typeface="Berlin Sans FB Demi" panose="020E0802020502020306" pitchFamily="34" charset="0"/>
              </a:rPr>
              <a:t>Acceso a información</a:t>
            </a:r>
          </a:p>
          <a:p>
            <a:pPr algn="ctr"/>
            <a:r>
              <a:rPr lang="es-CO" sz="4400" b="1" dirty="0">
                <a:solidFill>
                  <a:schemeClr val="bg1"/>
                </a:solidFill>
                <a:latin typeface="Berlin Sans FB Demi" panose="020E0802020502020306" pitchFamily="34" charset="0"/>
              </a:rPr>
              <a:t>Actividades que no sean detectadas por los objetivos</a:t>
            </a: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2"/>
              </a:rPr>
              <a:t>Set</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hlinkClick r:id="rId3"/>
              </a:rPr>
              <a:t>Manuales</a:t>
            </a: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2052" name="Picture 4" descr="Resultado de imagen para lockpi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3" y="1900602"/>
            <a:ext cx="4357477" cy="295403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7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3mMYwKkKs"/>
          <p:cNvPicPr>
            <a:picLocks noGrp="1" noRot="1" noChangeAspect="1"/>
          </p:cNvPicPr>
          <p:nvPr>
            <p:ph idx="1"/>
            <a:videoFile r:link="rId1"/>
          </p:nvPr>
        </p:nvPicPr>
        <p:blipFill>
          <a:blip r:embed="rId3"/>
          <a:stretch>
            <a:fillRect/>
          </a:stretch>
        </p:blipFill>
        <p:spPr>
          <a:xfrm>
            <a:off x="1716578" y="1794626"/>
            <a:ext cx="8758843" cy="4926849"/>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51</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err="1">
                <a:solidFill>
                  <a:schemeClr val="bg1"/>
                </a:solidFill>
                <a:latin typeface="Berlin Sans FB Demi" panose="020E0802020502020306" pitchFamily="34" charset="0"/>
              </a:rPr>
              <a:t>Lockpicking</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424637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52</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u="sng" dirty="0">
                <a:solidFill>
                  <a:schemeClr val="bg1"/>
                </a:solidFill>
                <a:latin typeface="Berlin Sans FB Demi" panose="020E0802020502020306" pitchFamily="34" charset="0"/>
              </a:rPr>
              <a:t>Técnicas</a:t>
            </a:r>
          </a:p>
          <a:p>
            <a:pPr marL="0" indent="0" algn="ctr">
              <a:buNone/>
            </a:pPr>
            <a:endParaRPr lang="es-CO" sz="44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Suplantación Lógica</a:t>
            </a:r>
          </a:p>
          <a:p>
            <a:pPr marL="0" indent="0" algn="ctr">
              <a:buNone/>
            </a:pPr>
            <a:r>
              <a:rPr lang="es-CO" sz="4400" b="1" dirty="0">
                <a:solidFill>
                  <a:schemeClr val="bg1"/>
                </a:solidFill>
                <a:latin typeface="Berlin Sans FB Demi" panose="020E0802020502020306" pitchFamily="34" charset="0"/>
              </a:rPr>
              <a:t>Suplantación física </a:t>
            </a:r>
          </a:p>
          <a:p>
            <a:pPr marL="0" indent="0" algn="ctr">
              <a:buNone/>
            </a:pPr>
            <a:r>
              <a:rPr lang="es-CO" sz="4400" b="1" dirty="0">
                <a:solidFill>
                  <a:schemeClr val="bg1"/>
                </a:solidFill>
                <a:latin typeface="Berlin Sans FB Demi" panose="020E0802020502020306" pitchFamily="34" charset="0"/>
              </a:rPr>
              <a:t>Suplantación digital</a:t>
            </a:r>
          </a:p>
          <a:p>
            <a:pPr marL="0" indent="0" algn="ctr">
              <a:buNone/>
            </a:pPr>
            <a:endParaRPr lang="es-CO" dirty="0"/>
          </a:p>
        </p:txBody>
      </p:sp>
    </p:spTree>
    <p:extLst>
      <p:ext uri="{BB962C8B-B14F-4D97-AF65-F5344CB8AC3E}">
        <p14:creationId xmlns:p14="http://schemas.microsoft.com/office/powerpoint/2010/main" val="2075236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53</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dirty="0">
                <a:solidFill>
                  <a:schemeClr val="bg1"/>
                </a:solidFill>
                <a:latin typeface="Berlin Sans FB Demi" panose="020E0802020502020306" pitchFamily="34" charset="0"/>
              </a:rPr>
              <a:t>Psicología y PLN (programación neurolingüística)</a:t>
            </a:r>
          </a:p>
          <a:p>
            <a:pPr algn="ctr"/>
            <a:r>
              <a:rPr lang="es-CO" sz="4400" dirty="0">
                <a:solidFill>
                  <a:schemeClr val="bg1"/>
                </a:solidFill>
                <a:latin typeface="Berlin Sans FB Demi" panose="020E0802020502020306" pitchFamily="34" charset="0"/>
              </a:rPr>
              <a:t>Personificación</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724947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54</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física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42567"/>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“Personificación”</a:t>
            </a:r>
          </a:p>
          <a:p>
            <a:pPr marL="0" indent="0" algn="ctr">
              <a:buNone/>
            </a:pPr>
            <a:r>
              <a:rPr lang="es-CO" sz="4400" dirty="0">
                <a:solidFill>
                  <a:schemeClr val="bg1"/>
                </a:solidFill>
                <a:latin typeface="Berlin Sans FB Demi" panose="020E0802020502020306" pitchFamily="34" charset="0"/>
              </a:rPr>
              <a:t>“Puede ser considerada como la más peligrosa y la más usada en la I.S”</a:t>
            </a:r>
          </a:p>
          <a:p>
            <a:pPr algn="ctr"/>
            <a:r>
              <a:rPr lang="es-CO" sz="4400" dirty="0">
                <a:solidFill>
                  <a:schemeClr val="bg1"/>
                </a:solidFill>
                <a:latin typeface="Berlin Sans FB Demi" panose="020E0802020502020306" pitchFamily="34" charset="0"/>
              </a:rPr>
              <a:t>Suplantar la identidad de una persona</a:t>
            </a:r>
          </a:p>
          <a:p>
            <a:pPr algn="ctr"/>
            <a:r>
              <a:rPr lang="es-CO" sz="4400" dirty="0">
                <a:solidFill>
                  <a:schemeClr val="bg1"/>
                </a:solidFill>
                <a:latin typeface="Berlin Sans FB Demi" panose="020E0802020502020306" pitchFamily="34" charset="0"/>
                <a:hlinkClick r:id="rId2"/>
              </a:rPr>
              <a:t>statistics</a:t>
            </a: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129179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55</a:t>
            </a:fld>
            <a:endParaRPr lang="es-CO"/>
          </a:p>
        </p:txBody>
      </p:sp>
      <p:sp>
        <p:nvSpPr>
          <p:cNvPr id="5" name="CuadroTexto 4"/>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104775"/>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8"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Se usan medios tecnológicos</a:t>
            </a:r>
          </a:p>
          <a:p>
            <a:pPr algn="ctr"/>
            <a:r>
              <a:rPr lang="es-CO" sz="4400" dirty="0">
                <a:solidFill>
                  <a:schemeClr val="bg1"/>
                </a:solidFill>
                <a:latin typeface="Berlin Sans FB Demi" panose="020E0802020502020306" pitchFamily="34" charset="0"/>
              </a:rPr>
              <a:t>Suplantación de SMS</a:t>
            </a:r>
          </a:p>
          <a:p>
            <a:pPr algn="ctr"/>
            <a:r>
              <a:rPr lang="es-CO" sz="4400" dirty="0">
                <a:solidFill>
                  <a:schemeClr val="bg1"/>
                </a:solidFill>
                <a:latin typeface="Berlin Sans FB Demi" panose="020E0802020502020306" pitchFamily="34" charset="0"/>
              </a:rPr>
              <a:t>Suplantación de GSM</a:t>
            </a:r>
          </a:p>
          <a:p>
            <a:pPr algn="ctr"/>
            <a:r>
              <a:rPr lang="es-CO" sz="4400" dirty="0">
                <a:solidFill>
                  <a:schemeClr val="bg1"/>
                </a:solidFill>
                <a:latin typeface="Berlin Sans FB Demi" panose="020E0802020502020306" pitchFamily="34" charset="0"/>
              </a:rPr>
              <a:t>Suplantación de direcciones IP</a:t>
            </a:r>
          </a:p>
          <a:p>
            <a:pPr algn="ctr"/>
            <a:r>
              <a:rPr lang="es-CO" sz="4400" dirty="0" err="1">
                <a:solidFill>
                  <a:schemeClr val="bg1"/>
                </a:solidFill>
                <a:latin typeface="Berlin Sans FB Demi" panose="020E0802020502020306" pitchFamily="34" charset="0"/>
              </a:rPr>
              <a:t>Etc</a:t>
            </a:r>
            <a:endParaRPr lang="es-CO" sz="4400" dirty="0">
              <a:solidFill>
                <a:schemeClr val="bg1"/>
              </a:solidFill>
              <a:latin typeface="Berlin Sans FB Demi" panose="020E0802020502020306" pitchFamily="34" charset="0"/>
            </a:endParaRPr>
          </a:p>
          <a:p>
            <a:pPr algn="ct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1802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56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425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a:solidFill>
                <a:schemeClr val="bg1"/>
              </a:solidFill>
              <a:latin typeface="Berlin Sans FB Demi" panose="020E0802020502020306" pitchFamily="34" charset="0"/>
            </a:endParaRPr>
          </a:p>
          <a:p>
            <a:pPr marL="0" indent="0" algn="ctr">
              <a:buFont typeface="Arial" panose="020B0604020202020204" pitchFamily="34" charset="0"/>
              <a:buNone/>
            </a:pPr>
            <a:endParaRPr lang="es-CO"/>
          </a:p>
          <a:p>
            <a:pPr marL="0" indent="0" algn="ctr">
              <a:buFont typeface="Arial" panose="020B0604020202020204" pitchFamily="34" charset="0"/>
              <a:buNone/>
            </a:pPr>
            <a:endParaRPr lang="es-CO"/>
          </a:p>
          <a:p>
            <a:pPr marL="0" indent="0" algn="ctr">
              <a:buFont typeface="Arial" panose="020B0604020202020204" pitchFamily="34" charset="0"/>
              <a:buNone/>
            </a:pPr>
            <a:endParaRPr lang="es-CO" dirty="0"/>
          </a:p>
        </p:txBody>
      </p:sp>
      <p:sp>
        <p:nvSpPr>
          <p:cNvPr id="7" name="Marcador de contenido 2"/>
          <p:cNvSpPr>
            <a:spLocks noGrp="1"/>
          </p:cNvSpPr>
          <p:nvPr>
            <p:ph idx="1"/>
          </p:nvPr>
        </p:nvSpPr>
        <p:spPr>
          <a:xfrm>
            <a:off x="838200" y="934178"/>
            <a:ext cx="10515600" cy="4552221"/>
          </a:xfrm>
        </p:spPr>
        <p:txBody>
          <a:bodyPr>
            <a:normAutofit/>
          </a:bodyPr>
          <a:lstStyle/>
          <a:p>
            <a:pPr marL="0" indent="0" algn="ctr">
              <a:buNone/>
            </a:pPr>
            <a:endParaRPr lang="es-CO" sz="4400" b="1" dirty="0">
              <a:solidFill>
                <a:schemeClr val="bg1"/>
              </a:solidFill>
              <a:latin typeface="Berlin Sans FB Demi" panose="020E0802020502020306" pitchFamily="34" charset="0"/>
            </a:endParaRPr>
          </a:p>
          <a:p>
            <a:pPr marL="0" indent="0" algn="ctr">
              <a:buNone/>
            </a:pPr>
            <a:endParaRPr lang="es-CO" dirty="0"/>
          </a:p>
          <a:p>
            <a:pPr marL="0" indent="0" algn="ctr">
              <a:buNone/>
            </a:pPr>
            <a:endParaRPr lang="es-CO" dirty="0"/>
          </a:p>
          <a:p>
            <a:pPr marL="0" indent="0" algn="ctr">
              <a:buNone/>
            </a:pPr>
            <a:endParaRPr lang="es-CO" dirty="0"/>
          </a:p>
        </p:txBody>
      </p:sp>
      <p:sp>
        <p:nvSpPr>
          <p:cNvPr id="9" name="Marcador de contenido 2"/>
          <p:cNvSpPr txBox="1">
            <a:spLocks/>
          </p:cNvSpPr>
          <p:nvPr/>
        </p:nvSpPr>
        <p:spPr>
          <a:xfrm>
            <a:off x="714895" y="1094967"/>
            <a:ext cx="10939549" cy="45522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err="1">
                <a:solidFill>
                  <a:schemeClr val="bg1"/>
                </a:solidFill>
                <a:latin typeface="Berlin Sans FB Demi" panose="020E0802020502020306" pitchFamily="34" charset="0"/>
              </a:rPr>
              <a:t>Vishing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“Técnica de suplantación a través de Voz IP”</a:t>
            </a:r>
          </a:p>
          <a:p>
            <a:pPr marL="0" indent="0" algn="ctr">
              <a:buNone/>
            </a:pPr>
            <a:r>
              <a:rPr lang="es-CO" sz="4400" dirty="0">
                <a:solidFill>
                  <a:schemeClr val="bg1"/>
                </a:solidFill>
                <a:latin typeface="Berlin Sans FB Demi" panose="020E0802020502020306" pitchFamily="34" charset="0"/>
              </a:rPr>
              <a:t>Técnica automatizada</a:t>
            </a:r>
          </a:p>
          <a:p>
            <a:pPr marL="0" indent="0" algn="ctr">
              <a:buNone/>
            </a:pPr>
            <a:r>
              <a:rPr lang="es-CO" sz="4400" dirty="0">
                <a:solidFill>
                  <a:schemeClr val="bg1"/>
                </a:solidFill>
                <a:latin typeface="Berlin Sans FB Demi" panose="020E0802020502020306" pitchFamily="34" charset="0"/>
              </a:rPr>
              <a:t>Centralita IVR (Sistema de respuesta de voz interactiva) + ACD (Distribución de llamadas automáticas)</a:t>
            </a:r>
          </a:p>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p:txBody>
      </p:sp>
      <p:sp>
        <p:nvSpPr>
          <p:cNvPr id="10"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Tree>
    <p:extLst>
      <p:ext uri="{BB962C8B-B14F-4D97-AF65-F5344CB8AC3E}">
        <p14:creationId xmlns:p14="http://schemas.microsoft.com/office/powerpoint/2010/main" val="309575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TrH-PH45T0"/>
          <p:cNvPicPr>
            <a:picLocks noGrp="1" noRot="1" noChangeAspect="1"/>
          </p:cNvPicPr>
          <p:nvPr>
            <p:ph idx="1"/>
            <a:videoFile r:link="rId1"/>
          </p:nvPr>
        </p:nvPicPr>
        <p:blipFill>
          <a:blip r:embed="rId3"/>
          <a:stretch>
            <a:fillRect/>
          </a:stretch>
        </p:blipFill>
        <p:spPr>
          <a:xfrm>
            <a:off x="2248620" y="1694860"/>
            <a:ext cx="7101749" cy="3994734"/>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57</a:t>
            </a:fld>
            <a:endParaRPr lang="es-CO"/>
          </a:p>
        </p:txBody>
      </p:sp>
      <p:sp>
        <p:nvSpPr>
          <p:cNvPr id="6" name="CuadroTexto 5"/>
          <p:cNvSpPr txBox="1"/>
          <p:nvPr/>
        </p:nvSpPr>
        <p:spPr>
          <a:xfrm>
            <a:off x="0" y="114011"/>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3894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vert="horz" lIns="91440" tIns="45720" rIns="91440" bIns="45720" rtlCol="0">
            <a:normAutofit/>
          </a:bodyPr>
          <a:lstStyle/>
          <a:p>
            <a:pPr lvl="1"/>
            <a:r>
              <a:rPr lang="es-CO" dirty="0"/>
              <a:t>LINK</a:t>
            </a: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58</a:t>
            </a:fld>
            <a:endParaRPr lang="es-CO"/>
          </a:p>
        </p:txBody>
      </p:sp>
      <p:sp>
        <p:nvSpPr>
          <p:cNvPr id="9" name="Marcador de contenido 2"/>
          <p:cNvSpPr txBox="1">
            <a:spLocks/>
          </p:cNvSpPr>
          <p:nvPr/>
        </p:nvSpPr>
        <p:spPr>
          <a:xfrm>
            <a:off x="990600" y="1094967"/>
            <a:ext cx="10515600"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dirty="0">
              <a:solidFill>
                <a:schemeClr val="bg1"/>
              </a:solidFill>
              <a:latin typeface="Berlin Sans FB Demi" panose="020E0802020502020306" pitchFamily="34" charset="0"/>
            </a:endParaRPr>
          </a:p>
          <a:p>
            <a:pPr marL="0" indent="0" algn="ctr">
              <a:buNone/>
            </a:pPr>
            <a:endParaRPr lang="es-CO" sz="4400" dirty="0">
              <a:solidFill>
                <a:schemeClr val="bg1"/>
              </a:solidFill>
              <a:latin typeface="Berlin Sans FB Demi" panose="020E0802020502020306" pitchFamily="34" charset="0"/>
            </a:endParaRPr>
          </a:p>
          <a:p>
            <a:pPr marL="0" indent="0" algn="ctr">
              <a:buFont typeface="Arial" panose="020B0604020202020204" pitchFamily="34" charset="0"/>
              <a:buNone/>
            </a:pPr>
            <a:endParaRPr lang="es-CO" dirty="0"/>
          </a:p>
        </p:txBody>
      </p:sp>
      <p:pic>
        <p:nvPicPr>
          <p:cNvPr id="1026" name="Picture 2" descr="Resultado de imagen para HACK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265" y="1772703"/>
            <a:ext cx="8185470" cy="460432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0" y="11316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30789818"/>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FF3034EF-BFAE-4255-A656-297DAB7FEC3B}" type="slidenum">
              <a:rPr lang="es-CO" smtClean="0"/>
              <a:t>59</a:t>
            </a:fld>
            <a:endParaRPr lang="es-CO"/>
          </a:p>
        </p:txBody>
      </p:sp>
      <p:pic>
        <p:nvPicPr>
          <p:cNvPr id="5" name="Imagen 4">
            <a:hlinkClick r:id="rId2"/>
          </p:cNvPr>
          <p:cNvPicPr>
            <a:picLocks noChangeAspect="1"/>
          </p:cNvPicPr>
          <p:nvPr/>
        </p:nvPicPr>
        <p:blipFill>
          <a:blip r:embed="rId3"/>
          <a:stretch>
            <a:fillRect/>
          </a:stretch>
        </p:blipFill>
        <p:spPr>
          <a:xfrm>
            <a:off x="4123128" y="1137369"/>
            <a:ext cx="3492975" cy="5245678"/>
          </a:xfrm>
          <a:prstGeom prst="rect">
            <a:avLst/>
          </a:prstGeom>
          <a:effectLst>
            <a:innerShdw blurRad="114300">
              <a:prstClr val="black"/>
            </a:innerShdw>
          </a:effec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7" name="Imagen 6">
            <a:hlinkClick r:id="rId4"/>
          </p:cNvPr>
          <p:cNvPicPr>
            <a:picLocks noChangeAspect="1"/>
          </p:cNvPicPr>
          <p:nvPr/>
        </p:nvPicPr>
        <p:blipFill>
          <a:blip r:embed="rId5"/>
          <a:stretch>
            <a:fillRect/>
          </a:stretch>
        </p:blipFill>
        <p:spPr>
          <a:xfrm>
            <a:off x="456307" y="1137369"/>
            <a:ext cx="3142814" cy="5244186"/>
          </a:xfrm>
          <a:prstGeom prst="rect">
            <a:avLst/>
          </a:prstGeom>
        </p:spPr>
      </p:pic>
      <p:pic>
        <p:nvPicPr>
          <p:cNvPr id="8" name="Imagen 7">
            <a:hlinkClick r:id="rId6"/>
            <a:extLst>
              <a:ext uri="{FF2B5EF4-FFF2-40B4-BE49-F238E27FC236}">
                <a16:creationId xmlns:a16="http://schemas.microsoft.com/office/drawing/2014/main" id="{81599F9D-987C-498A-8157-27EFC6FB7B45}"/>
              </a:ext>
            </a:extLst>
          </p:cNvPr>
          <p:cNvPicPr>
            <a:picLocks noChangeAspect="1"/>
          </p:cNvPicPr>
          <p:nvPr/>
        </p:nvPicPr>
        <p:blipFill>
          <a:blip r:embed="rId7"/>
          <a:stretch>
            <a:fillRect/>
          </a:stretch>
        </p:blipFill>
        <p:spPr>
          <a:xfrm>
            <a:off x="7939239" y="1875623"/>
            <a:ext cx="4085921" cy="2747097"/>
          </a:xfrm>
          <a:prstGeom prst="rect">
            <a:avLst/>
          </a:prstGeom>
          <a:effectLst>
            <a:innerShdw blurRad="114300">
              <a:prstClr val="black"/>
            </a:innerShdw>
          </a:effectLst>
        </p:spPr>
      </p:pic>
    </p:spTree>
    <p:extLst>
      <p:ext uri="{BB962C8B-B14F-4D97-AF65-F5344CB8AC3E}">
        <p14:creationId xmlns:p14="http://schemas.microsoft.com/office/powerpoint/2010/main" val="349758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sp>
        <p:nvSpPr>
          <p:cNvPr id="8" name="Marcador de contenido 2"/>
          <p:cNvSpPr>
            <a:spLocks noGrp="1"/>
          </p:cNvSpPr>
          <p:nvPr>
            <p:ph idx="1"/>
          </p:nvPr>
        </p:nvSpPr>
        <p:spPr>
          <a:xfrm>
            <a:off x="838200" y="1028105"/>
            <a:ext cx="10515600" cy="4351338"/>
          </a:xfrm>
        </p:spPr>
        <p:txBody>
          <a:bodyPr>
            <a:normAutofit/>
          </a:bodyPr>
          <a:lstStyle/>
          <a:p>
            <a:pPr marL="0" indent="0" algn="ctr">
              <a:buNone/>
            </a:pPr>
            <a:endParaRPr lang="es-CO" sz="8000" b="1" dirty="0">
              <a:solidFill>
                <a:schemeClr val="bg1"/>
              </a:solidFill>
              <a:latin typeface="Berlin Sans FB Demi" panose="020E0802020502020306" pitchFamily="34" charset="0"/>
            </a:endParaRPr>
          </a:p>
          <a:p>
            <a:pPr marL="0" indent="0" algn="ctr">
              <a:buNone/>
            </a:pPr>
            <a:r>
              <a:rPr lang="es-CO" sz="4400" b="1" dirty="0">
                <a:solidFill>
                  <a:schemeClr val="bg1"/>
                </a:solidFill>
                <a:latin typeface="Berlin Sans FB Demi" panose="020E0802020502020306" pitchFamily="34" charset="0"/>
              </a:rPr>
              <a:t>Basadas en el hacking tecnológico </a:t>
            </a:r>
          </a:p>
          <a:p>
            <a:pPr marL="0" indent="0" algn="ctr">
              <a:buNone/>
            </a:pPr>
            <a:r>
              <a:rPr lang="es-CO" sz="4400" b="1" dirty="0">
                <a:solidFill>
                  <a:schemeClr val="bg1"/>
                </a:solidFill>
                <a:latin typeface="Berlin Sans FB Demi" panose="020E0802020502020306" pitchFamily="34" charset="0"/>
              </a:rPr>
              <a:t>Basadas en la interacción humana</a:t>
            </a:r>
          </a:p>
          <a:p>
            <a:endParaRPr lang="es-CO" dirty="0"/>
          </a:p>
        </p:txBody>
      </p:sp>
      <p:pic>
        <p:nvPicPr>
          <p:cNvPr id="10242" name="Picture 2" descr="Resultado de imagen para soci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943" y="4323506"/>
            <a:ext cx="3418114" cy="227731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0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289729-5B78-4DC0-A3E0-73E5131E8CFB}"/>
              </a:ext>
            </a:extLst>
          </p:cNvPr>
          <p:cNvSpPr>
            <a:spLocks noGrp="1"/>
          </p:cNvSpPr>
          <p:nvPr>
            <p:ph type="sldNum" sz="quarter" idx="12"/>
          </p:nvPr>
        </p:nvSpPr>
        <p:spPr/>
        <p:txBody>
          <a:bodyPr/>
          <a:lstStyle/>
          <a:p>
            <a:fld id="{FF3034EF-BFAE-4255-A656-297DAB7FEC3B}" type="slidenum">
              <a:rPr lang="es-CO" smtClean="0"/>
              <a:t>60</a:t>
            </a:fld>
            <a:endParaRPr lang="es-CO"/>
          </a:p>
        </p:txBody>
      </p:sp>
      <p:pic>
        <p:nvPicPr>
          <p:cNvPr id="1026" name="Picture 2" descr="Resultado de imagen para El gato de Schrödinge">
            <a:extLst>
              <a:ext uri="{FF2B5EF4-FFF2-40B4-BE49-F238E27FC236}">
                <a16:creationId xmlns:a16="http://schemas.microsoft.com/office/drawing/2014/main" id="{C0EDE1C0-0806-4A0A-9FFE-6EC9C1BF2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4381"/>
            <a:ext cx="3706467" cy="397827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CC9BC3-647A-4922-848B-CAB3D4C3A144}"/>
              </a:ext>
            </a:extLst>
          </p:cNvPr>
          <p:cNvSpPr txBox="1"/>
          <p:nvPr/>
        </p:nvSpPr>
        <p:spPr>
          <a:xfrm>
            <a:off x="0" y="86304"/>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sp>
        <p:nvSpPr>
          <p:cNvPr id="8" name="Marcador de contenido 2">
            <a:extLst>
              <a:ext uri="{FF2B5EF4-FFF2-40B4-BE49-F238E27FC236}">
                <a16:creationId xmlns:a16="http://schemas.microsoft.com/office/drawing/2014/main" id="{666B5882-700B-40ED-B1FA-6A978E71C9AC}"/>
              </a:ext>
            </a:extLst>
          </p:cNvPr>
          <p:cNvSpPr txBox="1">
            <a:spLocks/>
          </p:cNvSpPr>
          <p:nvPr/>
        </p:nvSpPr>
        <p:spPr>
          <a:xfrm>
            <a:off x="5163126" y="1488144"/>
            <a:ext cx="6323807"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Gato de </a:t>
            </a:r>
            <a:r>
              <a:rPr lang="es-CO" sz="4400" dirty="0" err="1">
                <a:solidFill>
                  <a:schemeClr val="bg1"/>
                </a:solidFill>
                <a:latin typeface="Berlin Sans FB Demi" panose="020E0802020502020306" pitchFamily="34" charset="0"/>
              </a:rPr>
              <a:t>Schrödingere</a:t>
            </a:r>
            <a:endParaRPr lang="es-CO" sz="4400"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https://youtu.be/z9ebtjvkFm8</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15488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05ED3-2386-4E04-BDEA-18CC9BC3563F}"/>
              </a:ext>
            </a:extLst>
          </p:cNvPr>
          <p:cNvSpPr>
            <a:spLocks noGrp="1"/>
          </p:cNvSpPr>
          <p:nvPr>
            <p:ph type="title"/>
          </p:nvPr>
        </p:nvSpPr>
        <p:spPr/>
        <p:txBody>
          <a:bodyPr/>
          <a:lstStyle/>
          <a:p>
            <a:endParaRPr lang="es-CO"/>
          </a:p>
        </p:txBody>
      </p:sp>
      <p:pic>
        <p:nvPicPr>
          <p:cNvPr id="5" name="uDqcsDrvFNQ">
            <a:hlinkClick r:id="" action="ppaction://media"/>
            <a:extLst>
              <a:ext uri="{FF2B5EF4-FFF2-40B4-BE49-F238E27FC236}">
                <a16:creationId xmlns:a16="http://schemas.microsoft.com/office/drawing/2014/main" id="{62E91A67-3306-4AB8-A94C-A1228A9EF824}"/>
              </a:ext>
            </a:extLst>
          </p:cNvPr>
          <p:cNvPicPr>
            <a:picLocks noGrp="1" noRot="1" noChangeAspect="1"/>
          </p:cNvPicPr>
          <p:nvPr>
            <p:ph idx="1"/>
            <a:videoFile r:link="rId1"/>
          </p:nvPr>
        </p:nvPicPr>
        <p:blipFill>
          <a:blip r:embed="rId3"/>
          <a:stretch>
            <a:fillRect/>
          </a:stretch>
        </p:blipFill>
        <p:spPr>
          <a:xfrm>
            <a:off x="1970203" y="169683"/>
            <a:ext cx="8917756" cy="6688317"/>
          </a:xfrm>
          <a:prstGeom prst="rect">
            <a:avLst/>
          </a:prstGeom>
        </p:spPr>
      </p:pic>
      <p:sp>
        <p:nvSpPr>
          <p:cNvPr id="4" name="Marcador de número de diapositiva 3">
            <a:extLst>
              <a:ext uri="{FF2B5EF4-FFF2-40B4-BE49-F238E27FC236}">
                <a16:creationId xmlns:a16="http://schemas.microsoft.com/office/drawing/2014/main" id="{4045C51B-F3AE-4FD8-9BCB-F98D19F9D2F5}"/>
              </a:ext>
            </a:extLst>
          </p:cNvPr>
          <p:cNvSpPr>
            <a:spLocks noGrp="1"/>
          </p:cNvSpPr>
          <p:nvPr>
            <p:ph type="sldNum" sz="quarter" idx="12"/>
          </p:nvPr>
        </p:nvSpPr>
        <p:spPr/>
        <p:txBody>
          <a:bodyPr/>
          <a:lstStyle/>
          <a:p>
            <a:fld id="{FF3034EF-BFAE-4255-A656-297DAB7FEC3B}" type="slidenum">
              <a:rPr lang="es-CO" smtClean="0"/>
              <a:t>61</a:t>
            </a:fld>
            <a:endParaRPr lang="es-CO"/>
          </a:p>
        </p:txBody>
      </p:sp>
    </p:spTree>
    <p:extLst>
      <p:ext uri="{BB962C8B-B14F-4D97-AF65-F5344CB8AC3E}">
        <p14:creationId xmlns:p14="http://schemas.microsoft.com/office/powerpoint/2010/main" val="8905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62</a:t>
            </a:fld>
            <a:endParaRPr lang="es-CO"/>
          </a:p>
        </p:txBody>
      </p:sp>
      <p:pic>
        <p:nvPicPr>
          <p:cNvPr id="3074" name="Picture 2" descr="Resultado de imagen para jedi white 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028825"/>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ark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1944687"/>
            <a:ext cx="5734050" cy="359092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11212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63</a:t>
            </a:fld>
            <a:endParaRPr lang="es-CO"/>
          </a:p>
        </p:txBody>
      </p:sp>
      <p:pic>
        <p:nvPicPr>
          <p:cNvPr id="6146" name="Picture 2" descr="Resultado de imagen para hacker in jai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0383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494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64</a:t>
            </a:fld>
            <a:endParaRPr lang="es-CO"/>
          </a:p>
        </p:txBody>
      </p:sp>
      <p:pic>
        <p:nvPicPr>
          <p:cNvPr id="5" name="Imagen 4">
            <a:hlinkClick r:id="rId2"/>
            <a:extLst>
              <a:ext uri="{FF2B5EF4-FFF2-40B4-BE49-F238E27FC236}">
                <a16:creationId xmlns:a16="http://schemas.microsoft.com/office/drawing/2014/main" id="{8F51F6D4-2C38-4A92-86F9-373CE7AD541E}"/>
              </a:ext>
            </a:extLst>
          </p:cNvPr>
          <p:cNvPicPr>
            <a:picLocks noChangeAspect="1"/>
          </p:cNvPicPr>
          <p:nvPr/>
        </p:nvPicPr>
        <p:blipFill>
          <a:blip r:embed="rId3"/>
          <a:stretch>
            <a:fillRect/>
          </a:stretch>
        </p:blipFill>
        <p:spPr>
          <a:xfrm>
            <a:off x="3362666" y="2290819"/>
            <a:ext cx="5466667" cy="3685714"/>
          </a:xfrm>
          <a:prstGeom prst="rect">
            <a:avLst/>
          </a:prstGeom>
        </p:spPr>
      </p:pic>
      <p:sp>
        <p:nvSpPr>
          <p:cNvPr id="6" name="CuadroTexto 5">
            <a:extLst>
              <a:ext uri="{FF2B5EF4-FFF2-40B4-BE49-F238E27FC236}">
                <a16:creationId xmlns:a16="http://schemas.microsoft.com/office/drawing/2014/main" id="{BFE8B100-0346-48B4-BC8C-D96A4A92CCD7}"/>
              </a:ext>
            </a:extLst>
          </p:cNvPr>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Advertencia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28209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65</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Es una técnica que se aprovecha del protocolo TCP/IP</a:t>
            </a:r>
          </a:p>
          <a:p>
            <a:pPr marL="0" indent="0" algn="ctr">
              <a:buNone/>
            </a:pPr>
            <a:endParaRPr lang="es-CO" sz="4400" dirty="0">
              <a:solidFill>
                <a:schemeClr val="bg1"/>
              </a:solidFill>
              <a:latin typeface="Berlin Sans FB Demi" panose="020E0802020502020306" pitchFamily="34" charset="0"/>
            </a:endParaRPr>
          </a:p>
        </p:txBody>
      </p:sp>
      <p:pic>
        <p:nvPicPr>
          <p:cNvPr id="1026" name="Picture 2" descr="http://img-17.ccm2.net/a2EYYWdgBJRx-sReaJSj9VLvNsk=/a54368dd80a8417f9a7968abac3add33/ccm-encyclopedia/internet-images-encaps.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944369"/>
            <a:ext cx="246697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57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66</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Suplantar una IP con la finalidad de obtener acceso a otros </a:t>
            </a:r>
          </a:p>
          <a:p>
            <a:pPr algn="ctr"/>
            <a:r>
              <a:rPr lang="es-CO" sz="4400" dirty="0">
                <a:solidFill>
                  <a:schemeClr val="bg1"/>
                </a:solidFill>
                <a:latin typeface="Berlin Sans FB Demi" panose="020E0802020502020306" pitchFamily="34" charset="0"/>
              </a:rPr>
              <a:t>Se podría aplicar en un ataque en </a:t>
            </a:r>
            <a:r>
              <a:rPr lang="es-CO" sz="4400" dirty="0" err="1">
                <a:solidFill>
                  <a:schemeClr val="bg1"/>
                </a:solidFill>
                <a:latin typeface="Berlin Sans FB Demi" panose="020E0802020502020306" pitchFamily="34" charset="0"/>
              </a:rPr>
              <a:t>man</a:t>
            </a:r>
            <a:r>
              <a:rPr lang="es-CO" sz="4400" dirty="0">
                <a:solidFill>
                  <a:schemeClr val="bg1"/>
                </a:solidFill>
                <a:latin typeface="Berlin Sans FB Demi" panose="020E0802020502020306" pitchFamily="34" charset="0"/>
              </a:rPr>
              <a:t> in </a:t>
            </a:r>
            <a:r>
              <a:rPr lang="es-CO" sz="4400" dirty="0" err="1">
                <a:solidFill>
                  <a:schemeClr val="bg1"/>
                </a:solidFill>
                <a:latin typeface="Berlin Sans FB Demi" panose="020E0802020502020306" pitchFamily="34" charset="0"/>
              </a:rPr>
              <a:t>the</a:t>
            </a:r>
            <a:r>
              <a:rPr lang="es-CO" sz="4400" dirty="0">
                <a:solidFill>
                  <a:schemeClr val="bg1"/>
                </a:solidFill>
                <a:latin typeface="Berlin Sans FB Demi" panose="020E0802020502020306" pitchFamily="34" charset="0"/>
              </a:rPr>
              <a:t> </a:t>
            </a:r>
            <a:r>
              <a:rPr lang="es-CO" sz="4400" dirty="0" err="1">
                <a:solidFill>
                  <a:schemeClr val="bg1"/>
                </a:solidFill>
                <a:latin typeface="Berlin Sans FB Demi" panose="020E0802020502020306" pitchFamily="34" charset="0"/>
              </a:rPr>
              <a:t>middle</a:t>
            </a:r>
            <a:endParaRPr lang="es-CO" sz="44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66620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67</a:t>
            </a:fld>
            <a:endParaRPr lang="es-CO" dirty="0"/>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Técnicas de suplantación en la I.S</a:t>
            </a:r>
            <a:endParaRPr lang="es-CO" sz="3600" b="1" dirty="0">
              <a:solidFill>
                <a:schemeClr val="bg1"/>
              </a:solidFill>
              <a:latin typeface="Berlin Sans FB Demi" panose="020E0802020502020306" pitchFamily="34" charset="0"/>
            </a:endParaRPr>
          </a:p>
        </p:txBody>
      </p:sp>
      <p:sp>
        <p:nvSpPr>
          <p:cNvPr id="6" name="Marcador de contenido 2"/>
          <p:cNvSpPr txBox="1">
            <a:spLocks/>
          </p:cNvSpPr>
          <p:nvPr/>
        </p:nvSpPr>
        <p:spPr>
          <a:xfrm>
            <a:off x="838200" y="96386"/>
            <a:ext cx="10515600" cy="213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O" sz="4400" b="1" dirty="0">
              <a:solidFill>
                <a:schemeClr val="bg1"/>
              </a:solidFill>
              <a:latin typeface="Berlin Sans FB Demi" panose="020E0802020502020306" pitchFamily="34" charset="0"/>
            </a:endParaRPr>
          </a:p>
          <a:p>
            <a:pPr marL="0" indent="0" algn="ctr">
              <a:buFont typeface="Arial" panose="020B0604020202020204" pitchFamily="34" charset="0"/>
              <a:buNone/>
            </a:pPr>
            <a:r>
              <a:rPr lang="es-CO" sz="4400" b="1" dirty="0">
                <a:solidFill>
                  <a:schemeClr val="bg1"/>
                </a:solidFill>
                <a:latin typeface="Berlin Sans FB Demi" panose="020E0802020502020306" pitchFamily="34" charset="0"/>
              </a:rPr>
              <a:t>Suplantación lógica</a:t>
            </a:r>
          </a:p>
          <a:p>
            <a:pPr marL="0" indent="0" algn="ctr">
              <a:buFont typeface="Arial" panose="020B0604020202020204" pitchFamily="34" charset="0"/>
              <a:buNone/>
            </a:pPr>
            <a:endParaRPr lang="es-CO" dirty="0"/>
          </a:p>
        </p:txBody>
      </p:sp>
      <p:sp>
        <p:nvSpPr>
          <p:cNvPr id="7" name="Marcador de contenido 2"/>
          <p:cNvSpPr txBox="1">
            <a:spLocks/>
          </p:cNvSpPr>
          <p:nvPr/>
        </p:nvSpPr>
        <p:spPr>
          <a:xfrm>
            <a:off x="714895" y="1094967"/>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p:txBody>
      </p:sp>
      <p:pic>
        <p:nvPicPr>
          <p:cNvPr id="8" name="Picture 2" descr="Resultado de imagen para man in the mid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444" y="3503927"/>
            <a:ext cx="4312449" cy="24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68</a:t>
            </a:fld>
            <a:endParaRPr lang="es-CO" dirty="0"/>
          </a:p>
        </p:txBody>
      </p:sp>
      <p:sp>
        <p:nvSpPr>
          <p:cNvPr id="7" name="Marcador de contenido 2"/>
          <p:cNvSpPr txBox="1">
            <a:spLocks/>
          </p:cNvSpPr>
          <p:nvPr/>
        </p:nvSpPr>
        <p:spPr>
          <a:xfrm>
            <a:off x="-2278943" y="1429768"/>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p:cNvPicPr>
            <a:picLocks noChangeAspect="1"/>
          </p:cNvPicPr>
          <p:nvPr/>
        </p:nvPicPr>
        <p:blipFill>
          <a:blip r:embed="rId2"/>
          <a:stretch>
            <a:fillRect/>
          </a:stretch>
        </p:blipFill>
        <p:spPr>
          <a:xfrm>
            <a:off x="5967413" y="335524"/>
            <a:ext cx="5386387" cy="6020826"/>
          </a:xfrm>
          <a:prstGeom prst="rect">
            <a:avLst/>
          </a:prstGeom>
        </p:spPr>
      </p:pic>
    </p:spTree>
    <p:extLst>
      <p:ext uri="{BB962C8B-B14F-4D97-AF65-F5344CB8AC3E}">
        <p14:creationId xmlns:p14="http://schemas.microsoft.com/office/powerpoint/2010/main" val="26342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69</a:t>
            </a:fld>
            <a:endParaRPr lang="es-CO" dirty="0"/>
          </a:p>
        </p:txBody>
      </p:sp>
      <p:sp>
        <p:nvSpPr>
          <p:cNvPr id="7" name="Marcador de contenido 2"/>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7170" name="Picture 2" descr="Resultado de imagen para f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900" y="1143729"/>
            <a:ext cx="5601736" cy="410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a:t>
            </a:fld>
            <a:endParaRPr lang="es-CO"/>
          </a:p>
        </p:txBody>
      </p:sp>
      <p:sp>
        <p:nvSpPr>
          <p:cNvPr id="6" name="CuadroTexto 5"/>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Hacking de humanos</a:t>
            </a:r>
            <a:endParaRPr lang="es-CO" sz="3600" b="1" dirty="0">
              <a:solidFill>
                <a:schemeClr val="bg1"/>
              </a:solidFill>
              <a:latin typeface="Berlin Sans FB Demi" panose="020E0802020502020306" pitchFamily="34" charset="0"/>
            </a:endParaRPr>
          </a:p>
        </p:txBody>
      </p:sp>
      <p:pic>
        <p:nvPicPr>
          <p:cNvPr id="7" name="Picture 2" descr="Resultado de imagen para hackers famosos 20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695" y="2010112"/>
            <a:ext cx="5853760" cy="336423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CEB4DD-D7BD-4F59-84B0-6878BAF3CD23}"/>
              </a:ext>
            </a:extLst>
          </p:cNvPr>
          <p:cNvSpPr>
            <a:spLocks noGrp="1"/>
          </p:cNvSpPr>
          <p:nvPr>
            <p:ph type="sldNum" sz="quarter" idx="12"/>
          </p:nvPr>
        </p:nvSpPr>
        <p:spPr/>
        <p:txBody>
          <a:bodyPr/>
          <a:lstStyle/>
          <a:p>
            <a:fld id="{FF3034EF-BFAE-4255-A656-297DAB7FEC3B}" type="slidenum">
              <a:rPr lang="es-CO" smtClean="0"/>
              <a:t>70</a:t>
            </a:fld>
            <a:endParaRPr lang="es-CO"/>
          </a:p>
        </p:txBody>
      </p:sp>
      <p:pic>
        <p:nvPicPr>
          <p:cNvPr id="5" name="Imagen 4">
            <a:extLst>
              <a:ext uri="{FF2B5EF4-FFF2-40B4-BE49-F238E27FC236}">
                <a16:creationId xmlns:a16="http://schemas.microsoft.com/office/drawing/2014/main" id="{2BCC26A5-0E60-43EB-990F-42FE51ED93A2}"/>
              </a:ext>
            </a:extLst>
          </p:cNvPr>
          <p:cNvPicPr>
            <a:picLocks noChangeAspect="1"/>
          </p:cNvPicPr>
          <p:nvPr/>
        </p:nvPicPr>
        <p:blipFill>
          <a:blip r:embed="rId2"/>
          <a:stretch>
            <a:fillRect/>
          </a:stretch>
        </p:blipFill>
        <p:spPr>
          <a:xfrm>
            <a:off x="5807784" y="1008121"/>
            <a:ext cx="4437483" cy="5030729"/>
          </a:xfrm>
          <a:prstGeom prst="rect">
            <a:avLst/>
          </a:prstGeom>
        </p:spPr>
      </p:pic>
      <p:sp>
        <p:nvSpPr>
          <p:cNvPr id="7" name="Marcador de contenido 2">
            <a:extLst>
              <a:ext uri="{FF2B5EF4-FFF2-40B4-BE49-F238E27FC236}">
                <a16:creationId xmlns:a16="http://schemas.microsoft.com/office/drawing/2014/main" id="{B2121A3F-ED32-46F2-B423-C1E42E7F8D1C}"/>
              </a:ext>
            </a:extLst>
          </p:cNvPr>
          <p:cNvSpPr txBox="1">
            <a:spLocks/>
          </p:cNvSpPr>
          <p:nvPr/>
        </p:nvSpPr>
        <p:spPr>
          <a:xfrm>
            <a:off x="-3040943" y="1486629"/>
            <a:ext cx="10939549"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Sondeo de la red</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0589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71</a:t>
            </a:fld>
            <a:endParaRPr lang="es-CO"/>
          </a:p>
        </p:txBody>
      </p:sp>
      <p:sp>
        <p:nvSpPr>
          <p:cNvPr id="5" name="Marcador de contenido 2">
            <a:extLst>
              <a:ext uri="{FF2B5EF4-FFF2-40B4-BE49-F238E27FC236}">
                <a16:creationId xmlns:a16="http://schemas.microsoft.com/office/drawing/2014/main" id="{2C190CF7-D1B6-4298-8E1C-46E532919563}"/>
              </a:ext>
            </a:extLst>
          </p:cNvPr>
          <p:cNvSpPr txBox="1">
            <a:spLocks/>
          </p:cNvSpPr>
          <p:nvPr/>
        </p:nvSpPr>
        <p:spPr>
          <a:xfrm>
            <a:off x="0" y="1486629"/>
            <a:ext cx="4983061" cy="455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CO" sz="4400" u="sng" dirty="0">
              <a:solidFill>
                <a:schemeClr val="bg1"/>
              </a:solidFill>
              <a:latin typeface="Berlin Sans FB Demi" panose="020E0802020502020306" pitchFamily="34" charset="0"/>
            </a:endParaRPr>
          </a:p>
          <a:p>
            <a:pPr marL="0" indent="0" algn="ctr">
              <a:buNone/>
            </a:pPr>
            <a:r>
              <a:rPr lang="es-CO" sz="4400" u="sng" dirty="0">
                <a:solidFill>
                  <a:schemeClr val="bg1"/>
                </a:solidFill>
                <a:latin typeface="Berlin Sans FB Demi" panose="020E0802020502020306" pitchFamily="34" charset="0"/>
              </a:rPr>
              <a:t>IP </a:t>
            </a:r>
            <a:r>
              <a:rPr lang="es-CO" sz="4400" u="sng" dirty="0" err="1">
                <a:solidFill>
                  <a:schemeClr val="bg1"/>
                </a:solidFill>
                <a:latin typeface="Berlin Sans FB Demi" panose="020E0802020502020306" pitchFamily="34" charset="0"/>
              </a:rPr>
              <a:t>Spoofing</a:t>
            </a:r>
            <a:endParaRPr lang="es-CO" sz="4400" u="sng" dirty="0">
              <a:solidFill>
                <a:schemeClr val="bg1"/>
              </a:solidFill>
              <a:latin typeface="Berlin Sans FB Demi" panose="020E0802020502020306" pitchFamily="34" charset="0"/>
            </a:endParaRPr>
          </a:p>
          <a:p>
            <a:pPr marL="0" indent="0" algn="ctr">
              <a:buNone/>
            </a:pPr>
            <a:r>
              <a:rPr lang="es-CO" sz="4400" dirty="0">
                <a:solidFill>
                  <a:schemeClr val="bg1"/>
                </a:solidFill>
                <a:latin typeface="Berlin Sans FB Demi" panose="020E0802020502020306" pitchFamily="34" charset="0"/>
              </a:rPr>
              <a:t>hping3</a:t>
            </a:r>
          </a:p>
          <a:p>
            <a:pPr marL="0" indent="0" algn="ctr">
              <a:buNone/>
            </a:pPr>
            <a:r>
              <a:rPr lang="es-CO" sz="4400" dirty="0">
                <a:solidFill>
                  <a:schemeClr val="bg1"/>
                </a:solidFill>
                <a:latin typeface="Berlin Sans FB Demi" panose="020E0802020502020306" pitchFamily="34" charset="0"/>
              </a:rPr>
              <a:t>Suplantación de IP</a:t>
            </a:r>
          </a:p>
          <a:p>
            <a:pPr marL="0" indent="0" algn="ctr">
              <a:buNone/>
            </a:pPr>
            <a:endParaRPr lang="es-CO" sz="4400" u="sng" dirty="0">
              <a:solidFill>
                <a:schemeClr val="bg1"/>
              </a:solidFill>
              <a:latin typeface="Berlin Sans FB Demi" panose="020E0802020502020306" pitchFamily="34" charset="0"/>
            </a:endParaRPr>
          </a:p>
          <a:p>
            <a:pPr marL="0" indent="0" algn="ctr">
              <a:buNone/>
            </a:pPr>
            <a:endParaRPr lang="es-CO" sz="4400" u="sng" dirty="0">
              <a:solidFill>
                <a:schemeClr val="bg1"/>
              </a:solidFill>
              <a:latin typeface="Berlin Sans FB Demi" panose="020E0802020502020306" pitchFamily="34" charset="0"/>
            </a:endParaRPr>
          </a:p>
        </p:txBody>
      </p:sp>
      <p:pic>
        <p:nvPicPr>
          <p:cNvPr id="2" name="Imagen 1">
            <a:extLst>
              <a:ext uri="{FF2B5EF4-FFF2-40B4-BE49-F238E27FC236}">
                <a16:creationId xmlns:a16="http://schemas.microsoft.com/office/drawing/2014/main" id="{57CF88D1-9149-4AFD-801C-7E7146755F40}"/>
              </a:ext>
            </a:extLst>
          </p:cNvPr>
          <p:cNvPicPr>
            <a:picLocks noChangeAspect="1"/>
          </p:cNvPicPr>
          <p:nvPr/>
        </p:nvPicPr>
        <p:blipFill>
          <a:blip r:embed="rId2"/>
          <a:stretch>
            <a:fillRect/>
          </a:stretch>
        </p:blipFill>
        <p:spPr>
          <a:xfrm>
            <a:off x="6288553" y="307057"/>
            <a:ext cx="4644093" cy="6049293"/>
          </a:xfrm>
          <a:prstGeom prst="rect">
            <a:avLst/>
          </a:prstGeom>
        </p:spPr>
      </p:pic>
    </p:spTree>
    <p:extLst>
      <p:ext uri="{BB962C8B-B14F-4D97-AF65-F5344CB8AC3E}">
        <p14:creationId xmlns:p14="http://schemas.microsoft.com/office/powerpoint/2010/main" val="1609456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CO" sz="4400" b="1" dirty="0">
                <a:solidFill>
                  <a:schemeClr val="bg1"/>
                </a:solidFill>
                <a:latin typeface="Berlin Sans FB Demi" panose="020E0802020502020306" pitchFamily="34" charset="0"/>
              </a:rPr>
              <a:t>Ramos, Antonio., </a:t>
            </a:r>
            <a:r>
              <a:rPr lang="es-CO" sz="4400" b="1" dirty="0" err="1">
                <a:solidFill>
                  <a:schemeClr val="bg1"/>
                </a:solidFill>
                <a:latin typeface="Berlin Sans FB Demi" panose="020E0802020502020306" pitchFamily="34" charset="0"/>
              </a:rPr>
              <a:t>Barberto</a:t>
            </a:r>
            <a:r>
              <a:rPr lang="es-CO" sz="4400" b="1" dirty="0">
                <a:solidFill>
                  <a:schemeClr val="bg1"/>
                </a:solidFill>
                <a:latin typeface="Berlin Sans FB Demi" panose="020E0802020502020306" pitchFamily="34" charset="0"/>
              </a:rPr>
              <a:t>, C. </a:t>
            </a:r>
            <a:r>
              <a:rPr lang="es-CO" sz="4400" b="1" dirty="0" err="1">
                <a:solidFill>
                  <a:schemeClr val="bg1"/>
                </a:solidFill>
                <a:latin typeface="Berlin Sans FB Demi" panose="020E0802020502020306" pitchFamily="34" charset="0"/>
              </a:rPr>
              <a:t>Marugan</a:t>
            </a:r>
            <a:r>
              <a:rPr lang="es-CO" sz="4400" b="1" dirty="0">
                <a:solidFill>
                  <a:schemeClr val="bg1"/>
                </a:solidFill>
                <a:latin typeface="Berlin Sans FB Demi" panose="020E0802020502020306" pitchFamily="34" charset="0"/>
              </a:rPr>
              <a:t>, D., &amp; Gonzáles I. hacking con ingeniería social técnicas para </a:t>
            </a:r>
            <a:r>
              <a:rPr lang="es-CO" sz="4400" b="1" dirty="0" err="1">
                <a:solidFill>
                  <a:schemeClr val="bg1"/>
                </a:solidFill>
                <a:latin typeface="Berlin Sans FB Demi" panose="020E0802020502020306" pitchFamily="34" charset="0"/>
              </a:rPr>
              <a:t>hackear</a:t>
            </a:r>
            <a:r>
              <a:rPr lang="es-CO" sz="4400" b="1" dirty="0">
                <a:solidFill>
                  <a:schemeClr val="bg1"/>
                </a:solidFill>
                <a:latin typeface="Berlin Sans FB Demi" panose="020E0802020502020306" pitchFamily="34" charset="0"/>
              </a:rPr>
              <a:t> humanos</a:t>
            </a:r>
          </a:p>
          <a:p>
            <a:pPr marL="0" indent="0">
              <a:buNone/>
            </a:pPr>
            <a:endParaRPr lang="es-CO" sz="4400" b="1" dirty="0">
              <a:solidFill>
                <a:schemeClr val="bg1"/>
              </a:solidFill>
              <a:latin typeface="Berlin Sans FB Demi" panose="020E0802020502020306" pitchFamily="34" charset="0"/>
            </a:endParaRPr>
          </a:p>
          <a:p>
            <a:pPr marL="0" indent="0">
              <a:buNone/>
            </a:pPr>
            <a:r>
              <a:rPr lang="en-US" sz="4400" b="1" dirty="0" err="1">
                <a:solidFill>
                  <a:schemeClr val="bg1"/>
                </a:solidFill>
                <a:latin typeface="Berlin Sans FB Demi" panose="020E0802020502020306" pitchFamily="34" charset="0"/>
              </a:rPr>
              <a:t>Hadnagy</a:t>
            </a:r>
            <a:r>
              <a:rPr lang="en-US" sz="4400" b="1" dirty="0">
                <a:solidFill>
                  <a:schemeClr val="bg1"/>
                </a:solidFill>
                <a:latin typeface="Berlin Sans FB Demi" panose="020E0802020502020306" pitchFamily="34" charset="0"/>
              </a:rPr>
              <a:t>, C. (2014). Unmasking the social engineer: The human element of security. John Wiley &amp; Sons.</a:t>
            </a:r>
            <a:endParaRPr lang="es-CO" sz="4400" b="1" dirty="0">
              <a:solidFill>
                <a:schemeClr val="bg1"/>
              </a:solidFill>
              <a:latin typeface="Berlin Sans FB Demi" panose="020E0802020502020306" pitchFamily="34" charset="0"/>
            </a:endParaRPr>
          </a:p>
        </p:txBody>
      </p:sp>
      <p:sp>
        <p:nvSpPr>
          <p:cNvPr id="4" name="Marcador de número de diapositiva 3"/>
          <p:cNvSpPr>
            <a:spLocks noGrp="1"/>
          </p:cNvSpPr>
          <p:nvPr>
            <p:ph type="sldNum" sz="quarter" idx="12"/>
          </p:nvPr>
        </p:nvSpPr>
        <p:spPr/>
        <p:txBody>
          <a:bodyPr/>
          <a:lstStyle/>
          <a:p>
            <a:fld id="{FF3034EF-BFAE-4255-A656-297DAB7FEC3B}" type="slidenum">
              <a:rPr lang="es-CO" smtClean="0"/>
              <a:t>72</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Bibliografía</a:t>
            </a:r>
            <a:endParaRPr lang="es-CO"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26283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pic>
        <p:nvPicPr>
          <p:cNvPr id="5" name="qfJ02Y689G8">
            <a:hlinkClick r:id="" action="ppaction://media"/>
          </p:cNvPr>
          <p:cNvPicPr>
            <a:picLocks noGrp="1" noRot="1" noChangeAspect="1"/>
          </p:cNvPicPr>
          <p:nvPr>
            <p:ph idx="1"/>
            <a:videoFile r:link="rId1"/>
          </p:nvPr>
        </p:nvPicPr>
        <p:blipFill>
          <a:blip r:embed="rId3"/>
          <a:stretch>
            <a:fillRect/>
          </a:stretch>
        </p:blipFill>
        <p:spPr>
          <a:xfrm>
            <a:off x="4572000" y="2857500"/>
            <a:ext cx="3048000" cy="2286000"/>
          </a:xfrm>
          <a:prstGeom prst="rect">
            <a:avLst/>
          </a:prstGeom>
        </p:spPr>
      </p:pic>
      <p:sp>
        <p:nvSpPr>
          <p:cNvPr id="4" name="Marcador de número de diapositiva 3"/>
          <p:cNvSpPr>
            <a:spLocks noGrp="1"/>
          </p:cNvSpPr>
          <p:nvPr>
            <p:ph type="sldNum" sz="quarter" idx="12"/>
          </p:nvPr>
        </p:nvSpPr>
        <p:spPr/>
        <p:txBody>
          <a:bodyPr/>
          <a:lstStyle/>
          <a:p>
            <a:fld id="{FF3034EF-BFAE-4255-A656-297DAB7FEC3B}" type="slidenum">
              <a:rPr lang="es-CO" smtClean="0"/>
              <a:t>73</a:t>
            </a:fld>
            <a:endParaRPr lang="es-CO"/>
          </a:p>
        </p:txBody>
      </p:sp>
    </p:spTree>
    <p:extLst>
      <p:ext uri="{BB962C8B-B14F-4D97-AF65-F5344CB8AC3E}">
        <p14:creationId xmlns:p14="http://schemas.microsoft.com/office/powerpoint/2010/main" val="4182979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8</a:t>
            </a:fld>
            <a:endParaRPr lang="es-CO"/>
          </a:p>
        </p:txBody>
      </p:sp>
      <p:pic>
        <p:nvPicPr>
          <p:cNvPr id="6" name="Imagen 5">
            <a:hlinkClick r:id="rId2"/>
          </p:cNvPr>
          <p:cNvPicPr>
            <a:picLocks noChangeAspect="1"/>
          </p:cNvPicPr>
          <p:nvPr/>
        </p:nvPicPr>
        <p:blipFill>
          <a:blip r:embed="rId3"/>
          <a:stretch>
            <a:fillRect/>
          </a:stretch>
        </p:blipFill>
        <p:spPr>
          <a:xfrm>
            <a:off x="7411876" y="1789489"/>
            <a:ext cx="2911948" cy="4804973"/>
          </a:xfrm>
          <a:prstGeom prst="rect">
            <a:avLst/>
          </a:prstGeom>
          <a:effectLst>
            <a:innerShdw blurRad="114300">
              <a:prstClr val="black"/>
            </a:innerShdw>
          </a:effectLst>
        </p:spPr>
      </p:pic>
      <p:sp>
        <p:nvSpPr>
          <p:cNvPr id="7" name="CuadroTexto 6"/>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Ingeniería Social</a:t>
            </a:r>
            <a:endParaRPr lang="es-CO" sz="3600" b="1" dirty="0">
              <a:solidFill>
                <a:schemeClr val="bg1"/>
              </a:solidFill>
              <a:latin typeface="Berlin Sans FB Demi" panose="020E0802020502020306" pitchFamily="34" charset="0"/>
            </a:endParaRPr>
          </a:p>
        </p:txBody>
      </p:sp>
      <p:pic>
        <p:nvPicPr>
          <p:cNvPr id="3074" name="Picture 2" descr="Resultado de imagen para pervert face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087" y="2980658"/>
            <a:ext cx="3230177" cy="24226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hlinkClick r:id="rId5"/>
          </p:cNvPr>
          <p:cNvPicPr>
            <a:picLocks noChangeAspect="1"/>
          </p:cNvPicPr>
          <p:nvPr/>
        </p:nvPicPr>
        <p:blipFill>
          <a:blip r:embed="rId6"/>
          <a:stretch>
            <a:fillRect/>
          </a:stretch>
        </p:blipFill>
        <p:spPr>
          <a:xfrm>
            <a:off x="745069" y="1789489"/>
            <a:ext cx="6024069" cy="4308094"/>
          </a:xfrm>
          <a:prstGeom prst="rect">
            <a:avLst/>
          </a:prstGeom>
        </p:spPr>
      </p:pic>
    </p:spTree>
    <p:extLst>
      <p:ext uri="{BB962C8B-B14F-4D97-AF65-F5344CB8AC3E}">
        <p14:creationId xmlns:p14="http://schemas.microsoft.com/office/powerpoint/2010/main" val="36293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F3034EF-BFAE-4255-A656-297DAB7FEC3B}" type="slidenum">
              <a:rPr lang="es-CO" smtClean="0"/>
              <a:t>9</a:t>
            </a:fld>
            <a:endParaRPr lang="es-CO"/>
          </a:p>
        </p:txBody>
      </p:sp>
      <p:sp>
        <p:nvSpPr>
          <p:cNvPr id="5" name="CuadroTexto 4"/>
          <p:cNvSpPr txBox="1"/>
          <p:nvPr/>
        </p:nvSpPr>
        <p:spPr>
          <a:xfrm>
            <a:off x="0" y="104775"/>
            <a:ext cx="12192000" cy="923330"/>
          </a:xfrm>
          <a:prstGeom prst="rect">
            <a:avLst/>
          </a:prstGeom>
          <a:noFill/>
        </p:spPr>
        <p:txBody>
          <a:bodyPr wrap="square" rtlCol="0">
            <a:spAutoFit/>
          </a:bodyPr>
          <a:lstStyle/>
          <a:p>
            <a:pPr algn="ctr"/>
            <a:r>
              <a:rPr lang="es-CO" sz="5400" b="1" dirty="0">
                <a:solidFill>
                  <a:schemeClr val="bg1"/>
                </a:solidFill>
                <a:latin typeface="Berlin Sans FB Demi" panose="020E0802020502020306" pitchFamily="34" charset="0"/>
              </a:rPr>
              <a:t>Noticias 2017</a:t>
            </a:r>
            <a:endParaRPr lang="es-CO" sz="3600" b="1" dirty="0">
              <a:solidFill>
                <a:schemeClr val="bg1"/>
              </a:solidFill>
              <a:latin typeface="Berlin Sans FB Demi" panose="020E0802020502020306" pitchFamily="34" charset="0"/>
            </a:endParaRPr>
          </a:p>
        </p:txBody>
      </p:sp>
      <p:pic>
        <p:nvPicPr>
          <p:cNvPr id="6" name="Imagen 5">
            <a:hlinkClick r:id="rId2"/>
          </p:cNvPr>
          <p:cNvPicPr>
            <a:picLocks noChangeAspect="1"/>
          </p:cNvPicPr>
          <p:nvPr/>
        </p:nvPicPr>
        <p:blipFill>
          <a:blip r:embed="rId3"/>
          <a:stretch>
            <a:fillRect/>
          </a:stretch>
        </p:blipFill>
        <p:spPr>
          <a:xfrm>
            <a:off x="781859" y="1222270"/>
            <a:ext cx="3203545" cy="5316642"/>
          </a:xfrm>
          <a:prstGeom prst="rect">
            <a:avLst/>
          </a:prstGeom>
          <a:effectLst>
            <a:innerShdw blurRad="114300">
              <a:prstClr val="black"/>
            </a:innerShdw>
          </a:effectLst>
        </p:spPr>
      </p:pic>
      <p:pic>
        <p:nvPicPr>
          <p:cNvPr id="7" name="Imagen 6">
            <a:hlinkClick r:id="rId4"/>
          </p:cNvPr>
          <p:cNvPicPr>
            <a:picLocks noChangeAspect="1"/>
          </p:cNvPicPr>
          <p:nvPr/>
        </p:nvPicPr>
        <p:blipFill>
          <a:blip r:embed="rId5"/>
          <a:stretch>
            <a:fillRect/>
          </a:stretch>
        </p:blipFill>
        <p:spPr>
          <a:xfrm>
            <a:off x="4339764" y="1222270"/>
            <a:ext cx="3210450" cy="5331943"/>
          </a:xfrm>
          <a:prstGeom prst="rect">
            <a:avLst/>
          </a:prstGeom>
          <a:effectLst>
            <a:innerShdw blurRad="114300">
              <a:prstClr val="black"/>
            </a:innerShdw>
          </a:effectLst>
        </p:spPr>
      </p:pic>
      <p:pic>
        <p:nvPicPr>
          <p:cNvPr id="8" name="Imagen 7">
            <a:hlinkClick r:id="rId6"/>
          </p:cNvPr>
          <p:cNvPicPr>
            <a:picLocks noChangeAspect="1"/>
          </p:cNvPicPr>
          <p:nvPr/>
        </p:nvPicPr>
        <p:blipFill>
          <a:blip r:embed="rId7"/>
          <a:stretch>
            <a:fillRect/>
          </a:stretch>
        </p:blipFill>
        <p:spPr>
          <a:xfrm>
            <a:off x="7904574" y="1222270"/>
            <a:ext cx="4155251" cy="3956738"/>
          </a:xfrm>
          <a:prstGeom prst="rect">
            <a:avLst/>
          </a:prstGeom>
          <a:effectLst>
            <a:innerShdw blurRad="114300">
              <a:prstClr val="black"/>
            </a:innerShdw>
          </a:effectLst>
        </p:spPr>
      </p:pic>
    </p:spTree>
    <p:extLst>
      <p:ext uri="{BB962C8B-B14F-4D97-AF65-F5344CB8AC3E}">
        <p14:creationId xmlns:p14="http://schemas.microsoft.com/office/powerpoint/2010/main" val="3756271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1316</TotalTime>
  <Words>815</Words>
  <Application>Microsoft Office PowerPoint</Application>
  <PresentationFormat>Panorámica</PresentationFormat>
  <Paragraphs>317</Paragraphs>
  <Slides>73</Slides>
  <Notes>0</Notes>
  <HiddenSlides>0</HiddenSlides>
  <MMClips>9</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73</vt:i4>
      </vt:variant>
    </vt:vector>
  </HeadingPairs>
  <TitlesOfParts>
    <vt:vector size="78" baseType="lpstr">
      <vt:lpstr>Arial</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Urcuqui</dc:creator>
  <cp:lastModifiedBy>Christian Urcuqui</cp:lastModifiedBy>
  <cp:revision>113</cp:revision>
  <dcterms:created xsi:type="dcterms:W3CDTF">2017-09-04T21:29:19Z</dcterms:created>
  <dcterms:modified xsi:type="dcterms:W3CDTF">2017-09-26T05:50:55Z</dcterms:modified>
</cp:coreProperties>
</file>